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3" r:id="rId5"/>
    <p:sldId id="264" r:id="rId6"/>
    <p:sldId id="265" r:id="rId7"/>
    <p:sldId id="285" r:id="rId8"/>
    <p:sldId id="259" r:id="rId9"/>
    <p:sldId id="260" r:id="rId10"/>
    <p:sldId id="261" r:id="rId11"/>
    <p:sldId id="262" r:id="rId12"/>
    <p:sldId id="268" r:id="rId13"/>
    <p:sldId id="266" r:id="rId14"/>
    <p:sldId id="277" r:id="rId15"/>
    <p:sldId id="271" r:id="rId16"/>
    <p:sldId id="267" r:id="rId17"/>
    <p:sldId id="269" r:id="rId18"/>
    <p:sldId id="270" r:id="rId19"/>
    <p:sldId id="272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FC427-F667-E743-AC0C-DFEAD7CC349C}" v="552" dt="2023-05-07T16:48:41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06"/>
    <p:restoredTop sz="94719"/>
  </p:normalViewPr>
  <p:slideViewPr>
    <p:cSldViewPr snapToGrid="0">
      <p:cViewPr varScale="1">
        <p:scale>
          <a:sx n="65" d="100"/>
          <a:sy n="65" d="100"/>
        </p:scale>
        <p:origin x="240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21D64-B83D-4BBD-9A77-6D452F1F7B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1E7BC2-3D73-425E-8BBB-91A5D0ADDE91}">
      <dgm:prSet/>
      <dgm:spPr>
        <a:solidFill>
          <a:schemeClr val="accent1">
            <a:lumMod val="20000"/>
            <a:lumOff val="80000"/>
            <a:alpha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 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및 활동 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발전의 주요 원인</a:t>
          </a:r>
          <a:r>
            <a:rPr 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영향 요소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파악</a:t>
          </a:r>
          <a:endParaRPr lang="en-US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983226BB-18D3-4219-A233-6B0084E7F9FF}" type="parTrans" cxnId="{9427D2C3-F366-4F8A-862D-FD797C6D6738}">
      <dgm:prSet/>
      <dgm:spPr/>
      <dgm:t>
        <a:bodyPr/>
        <a:lstStyle/>
        <a:p>
          <a:endParaRPr lang="en-US"/>
        </a:p>
      </dgm:t>
    </dgm:pt>
    <dgm:pt modelId="{341189C0-113D-41E9-A56E-03D73652153C}" type="sibTrans" cxnId="{9427D2C3-F366-4F8A-862D-FD797C6D6738}">
      <dgm:prSet/>
      <dgm:spPr/>
      <dgm:t>
        <a:bodyPr/>
        <a:lstStyle/>
        <a:p>
          <a:endParaRPr lang="en-US"/>
        </a:p>
      </dgm:t>
    </dgm:pt>
    <dgm:pt modelId="{B9F10DE1-A01D-499F-9D68-CA1A2CE1A71F}">
      <dgm:prSet/>
      <dgm:spPr>
        <a:solidFill>
          <a:schemeClr val="accent1">
            <a:lumMod val="75000"/>
            <a:alpha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회복가능성이 충분한 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 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산업에 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장기 및 단기 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투자 방향성 모색 가능</a:t>
          </a:r>
          <a:endParaRPr lang="en-US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C6B43A88-1BE6-4354-9EA5-EDD303A94691}" type="parTrans" cxnId="{58116488-7D3B-4D2C-A101-04E2170574C5}">
      <dgm:prSet/>
      <dgm:spPr/>
      <dgm:t>
        <a:bodyPr/>
        <a:lstStyle/>
        <a:p>
          <a:endParaRPr lang="en-US"/>
        </a:p>
      </dgm:t>
    </dgm:pt>
    <dgm:pt modelId="{ADBD63D7-43F7-4CE5-A2F6-2C8E11F3D6A5}" type="sibTrans" cxnId="{58116488-7D3B-4D2C-A101-04E2170574C5}">
      <dgm:prSet/>
      <dgm:spPr/>
      <dgm:t>
        <a:bodyPr/>
        <a:lstStyle/>
        <a:p>
          <a:endParaRPr lang="en-US"/>
        </a:p>
      </dgm:t>
    </dgm:pt>
    <dgm:pt modelId="{E80AD2ED-344F-471C-A39D-A7C1BE30A492}">
      <dgm:prSet/>
      <dgm:spPr>
        <a:solidFill>
          <a:schemeClr val="accent1">
            <a:lumMod val="60000"/>
            <a:lumOff val="40000"/>
            <a:alpha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및 활동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침체해소 방안</a:t>
          </a:r>
          <a:r>
            <a:rPr lang="en-US" alt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</a:t>
          </a:r>
          <a:r>
            <a:rPr lang="ko-KR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산업별 지원</a:t>
          </a:r>
          <a:r>
            <a:rPr lang="ko-KR" altLang="en-US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금 제시</a:t>
          </a:r>
          <a:endParaRPr lang="en-US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B02FF5CC-9FC4-43E4-9C93-BAC57F48AC59}" type="sibTrans" cxnId="{E323E2F2-A071-44AB-8EA0-A8DA9D65BC90}">
      <dgm:prSet/>
      <dgm:spPr/>
      <dgm:t>
        <a:bodyPr/>
        <a:lstStyle/>
        <a:p>
          <a:endParaRPr lang="en-US"/>
        </a:p>
      </dgm:t>
    </dgm:pt>
    <dgm:pt modelId="{52AE4DBD-6A49-4322-95DD-6B5B91FF320B}" type="parTrans" cxnId="{E323E2F2-A071-44AB-8EA0-A8DA9D65BC90}">
      <dgm:prSet/>
      <dgm:spPr/>
      <dgm:t>
        <a:bodyPr/>
        <a:lstStyle/>
        <a:p>
          <a:endParaRPr lang="en-US"/>
        </a:p>
      </dgm:t>
    </dgm:pt>
    <dgm:pt modelId="{58F29A33-17F2-B142-A8D3-093D61D6E960}" type="pres">
      <dgm:prSet presAssocID="{E8321D64-B83D-4BBD-9A77-6D452F1F7B46}" presName="linear" presStyleCnt="0">
        <dgm:presLayoutVars>
          <dgm:animLvl val="lvl"/>
          <dgm:resizeHandles val="exact"/>
        </dgm:presLayoutVars>
      </dgm:prSet>
      <dgm:spPr/>
    </dgm:pt>
    <dgm:pt modelId="{0F5B5297-1C89-7349-99A9-6B61B9D1EC90}" type="pres">
      <dgm:prSet presAssocID="{3C1E7BC2-3D73-425E-8BBB-91A5D0ADDE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CFD49C-B6A4-184B-BD9B-03B57F9BD73E}" type="pres">
      <dgm:prSet presAssocID="{341189C0-113D-41E9-A56E-03D73652153C}" presName="spacer" presStyleCnt="0"/>
      <dgm:spPr/>
    </dgm:pt>
    <dgm:pt modelId="{4762D594-CA34-EB43-B1C9-C0CA66417AA0}" type="pres">
      <dgm:prSet presAssocID="{E80AD2ED-344F-471C-A39D-A7C1BE30A4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A30CE5-7298-5D46-A44F-CE1A6EF56F6A}" type="pres">
      <dgm:prSet presAssocID="{B02FF5CC-9FC4-43E4-9C93-BAC57F48AC59}" presName="spacer" presStyleCnt="0"/>
      <dgm:spPr/>
    </dgm:pt>
    <dgm:pt modelId="{A89F32E7-AAA8-AE4F-8C3F-8ACC6F13E574}" type="pres">
      <dgm:prSet presAssocID="{B9F10DE1-A01D-499F-9D68-CA1A2CE1A7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FC414A-FC29-7E4E-9874-1C11387415C7}" type="presOf" srcId="{3C1E7BC2-3D73-425E-8BBB-91A5D0ADDE91}" destId="{0F5B5297-1C89-7349-99A9-6B61B9D1EC90}" srcOrd="0" destOrd="0" presId="urn:microsoft.com/office/officeart/2005/8/layout/vList2"/>
    <dgm:cxn modelId="{59A97962-43E6-0C42-A423-B3603C4326FF}" type="presOf" srcId="{B9F10DE1-A01D-499F-9D68-CA1A2CE1A71F}" destId="{A89F32E7-AAA8-AE4F-8C3F-8ACC6F13E574}" srcOrd="0" destOrd="0" presId="urn:microsoft.com/office/officeart/2005/8/layout/vList2"/>
    <dgm:cxn modelId="{86AE2C88-7C68-324B-9E5A-975814BD35F1}" type="presOf" srcId="{E80AD2ED-344F-471C-A39D-A7C1BE30A492}" destId="{4762D594-CA34-EB43-B1C9-C0CA66417AA0}" srcOrd="0" destOrd="0" presId="urn:microsoft.com/office/officeart/2005/8/layout/vList2"/>
    <dgm:cxn modelId="{58116488-7D3B-4D2C-A101-04E2170574C5}" srcId="{E8321D64-B83D-4BBD-9A77-6D452F1F7B46}" destId="{B9F10DE1-A01D-499F-9D68-CA1A2CE1A71F}" srcOrd="2" destOrd="0" parTransId="{C6B43A88-1BE6-4354-9EA5-EDD303A94691}" sibTransId="{ADBD63D7-43F7-4CE5-A2F6-2C8E11F3D6A5}"/>
    <dgm:cxn modelId="{CC7959BB-4906-A94D-8158-A6375B2DD6D5}" type="presOf" srcId="{E8321D64-B83D-4BBD-9A77-6D452F1F7B46}" destId="{58F29A33-17F2-B142-A8D3-093D61D6E960}" srcOrd="0" destOrd="0" presId="urn:microsoft.com/office/officeart/2005/8/layout/vList2"/>
    <dgm:cxn modelId="{9427D2C3-F366-4F8A-862D-FD797C6D6738}" srcId="{E8321D64-B83D-4BBD-9A77-6D452F1F7B46}" destId="{3C1E7BC2-3D73-425E-8BBB-91A5D0ADDE91}" srcOrd="0" destOrd="0" parTransId="{983226BB-18D3-4219-A233-6B0084E7F9FF}" sibTransId="{341189C0-113D-41E9-A56E-03D73652153C}"/>
    <dgm:cxn modelId="{E323E2F2-A071-44AB-8EA0-A8DA9D65BC90}" srcId="{E8321D64-B83D-4BBD-9A77-6D452F1F7B46}" destId="{E80AD2ED-344F-471C-A39D-A7C1BE30A492}" srcOrd="1" destOrd="0" parTransId="{52AE4DBD-6A49-4322-95DD-6B5B91FF320B}" sibTransId="{B02FF5CC-9FC4-43E4-9C93-BAC57F48AC59}"/>
    <dgm:cxn modelId="{3DC05BCF-6630-594B-8B66-2C4705576642}" type="presParOf" srcId="{58F29A33-17F2-B142-A8D3-093D61D6E960}" destId="{0F5B5297-1C89-7349-99A9-6B61B9D1EC90}" srcOrd="0" destOrd="0" presId="urn:microsoft.com/office/officeart/2005/8/layout/vList2"/>
    <dgm:cxn modelId="{D1505B6F-A05E-884D-BA86-DE3D28025D7B}" type="presParOf" srcId="{58F29A33-17F2-B142-A8D3-093D61D6E960}" destId="{3ECFD49C-B6A4-184B-BD9B-03B57F9BD73E}" srcOrd="1" destOrd="0" presId="urn:microsoft.com/office/officeart/2005/8/layout/vList2"/>
    <dgm:cxn modelId="{B8A6825F-CDCD-1A46-8DF2-DE078E795A45}" type="presParOf" srcId="{58F29A33-17F2-B142-A8D3-093D61D6E960}" destId="{4762D594-CA34-EB43-B1C9-C0CA66417AA0}" srcOrd="2" destOrd="0" presId="urn:microsoft.com/office/officeart/2005/8/layout/vList2"/>
    <dgm:cxn modelId="{2496A7ED-5CEF-B140-98AB-B21968386197}" type="presParOf" srcId="{58F29A33-17F2-B142-A8D3-093D61D6E960}" destId="{BEA30CE5-7298-5D46-A44F-CE1A6EF56F6A}" srcOrd="3" destOrd="0" presId="urn:microsoft.com/office/officeart/2005/8/layout/vList2"/>
    <dgm:cxn modelId="{AE3ACB7E-5C07-6248-9408-AEE3F40C98FE}" type="presParOf" srcId="{58F29A33-17F2-B142-A8D3-093D61D6E960}" destId="{A89F32E7-AAA8-AE4F-8C3F-8ACC6F13E5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F2B4C-A43E-47F2-87C5-583E138004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F1B9B-24F1-46FC-8D8A-7540D199AE13}">
      <dgm:prSet custT="1"/>
      <dgm:spPr/>
      <dgm:t>
        <a:bodyPr/>
        <a:lstStyle/>
        <a:p>
          <a:r>
            <a:rPr kumimoji="1" lang="ko-KR" sz="4400" b="0" dirty="0">
              <a:latin typeface="BM JUA OTF" panose="02020603020101020101" pitchFamily="18" charset="-127"/>
              <a:ea typeface="BM JUA OTF" panose="02020603020101020101" pitchFamily="18" charset="-127"/>
            </a:rPr>
            <a:t>영화</a:t>
          </a:r>
          <a:endParaRPr lang="en-US" sz="4400" b="0" dirty="0"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70F95F61-AA8D-4588-A803-3399FBD5A9A2}" type="parTrans" cxnId="{21F5EA53-85BE-4DA2-A133-89E3E131FD31}">
      <dgm:prSet/>
      <dgm:spPr/>
      <dgm:t>
        <a:bodyPr/>
        <a:lstStyle/>
        <a:p>
          <a:endParaRPr lang="en-US" sz="1200" b="0"/>
        </a:p>
      </dgm:t>
    </dgm:pt>
    <dgm:pt modelId="{6BBABFE2-4245-457C-B10B-7373B199CC4A}" type="sibTrans" cxnId="{21F5EA53-85BE-4DA2-A133-89E3E131FD31}">
      <dgm:prSet/>
      <dgm:spPr/>
      <dgm:t>
        <a:bodyPr/>
        <a:lstStyle/>
        <a:p>
          <a:endParaRPr lang="en-US" sz="1200" b="0"/>
        </a:p>
      </dgm:t>
    </dgm:pt>
    <dgm:pt modelId="{C92C75E8-475E-4C9A-ABE1-267631F0ECD0}">
      <dgm:prSet custT="1"/>
      <dgm:spPr/>
      <dgm:t>
        <a:bodyPr/>
        <a:lstStyle/>
        <a:p>
          <a:r>
            <a:rPr kumimoji="1" lang="ko-KR" sz="4400" b="0" dirty="0">
              <a:latin typeface="BM JUA OTF" panose="02020603020101020101" pitchFamily="18" charset="-127"/>
              <a:ea typeface="BM JUA OTF" panose="02020603020101020101" pitchFamily="18" charset="-127"/>
            </a:rPr>
            <a:t>여행</a:t>
          </a:r>
          <a:endParaRPr lang="en-US" sz="4400" b="0" dirty="0"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01CF1718-88A9-48D0-88CB-5997A251624C}" type="parTrans" cxnId="{0D9D55E8-B5FB-4CB6-8470-E32250852F78}">
      <dgm:prSet/>
      <dgm:spPr/>
      <dgm:t>
        <a:bodyPr/>
        <a:lstStyle/>
        <a:p>
          <a:endParaRPr lang="en-US" sz="1200" b="0"/>
        </a:p>
      </dgm:t>
    </dgm:pt>
    <dgm:pt modelId="{2B0AE2D1-95D9-4741-BB02-84F423438661}" type="sibTrans" cxnId="{0D9D55E8-B5FB-4CB6-8470-E32250852F78}">
      <dgm:prSet/>
      <dgm:spPr/>
      <dgm:t>
        <a:bodyPr/>
        <a:lstStyle/>
        <a:p>
          <a:endParaRPr lang="en-US" sz="1200" b="0"/>
        </a:p>
      </dgm:t>
    </dgm:pt>
    <dgm:pt modelId="{767CC85E-62E9-46D6-9ECF-9A05FFEEDE2D}">
      <dgm:prSet custT="1"/>
      <dgm:spPr/>
      <dgm:t>
        <a:bodyPr/>
        <a:lstStyle/>
        <a:p>
          <a:r>
            <a:rPr kumimoji="1" lang="ko-KR" sz="4400" b="0" dirty="0">
              <a:latin typeface="BM JUA OTF" panose="02020603020101020101" pitchFamily="18" charset="-127"/>
              <a:ea typeface="BM JUA OTF" panose="02020603020101020101" pitchFamily="18" charset="-127"/>
            </a:rPr>
            <a:t>문학</a:t>
          </a:r>
          <a:endParaRPr lang="en-US" sz="4400" b="0" dirty="0"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E69939DD-3CAB-4B79-8811-C0139ADE7757}" type="parTrans" cxnId="{28737D94-9C0B-47DD-B09F-751C99D619A9}">
      <dgm:prSet/>
      <dgm:spPr/>
      <dgm:t>
        <a:bodyPr/>
        <a:lstStyle/>
        <a:p>
          <a:endParaRPr lang="en-US" sz="1200" b="0"/>
        </a:p>
      </dgm:t>
    </dgm:pt>
    <dgm:pt modelId="{C53DFCE3-3747-465D-A1C5-981E4E27D755}" type="sibTrans" cxnId="{28737D94-9C0B-47DD-B09F-751C99D619A9}">
      <dgm:prSet/>
      <dgm:spPr/>
      <dgm:t>
        <a:bodyPr/>
        <a:lstStyle/>
        <a:p>
          <a:endParaRPr lang="en-US" sz="1200" b="0"/>
        </a:p>
      </dgm:t>
    </dgm:pt>
    <dgm:pt modelId="{83336D53-9DC1-C747-A9F2-28FFE535F0DB}" type="pres">
      <dgm:prSet presAssocID="{7D9F2B4C-A43E-47F2-87C5-583E138004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26C3F9-5B1D-3945-8EEF-B6D8CEC6EF93}" type="pres">
      <dgm:prSet presAssocID="{A41F1B9B-24F1-46FC-8D8A-7540D199AE13}" presName="hierRoot1" presStyleCnt="0"/>
      <dgm:spPr/>
    </dgm:pt>
    <dgm:pt modelId="{D7A554D4-F5C1-0642-AAAA-B711878E9620}" type="pres">
      <dgm:prSet presAssocID="{A41F1B9B-24F1-46FC-8D8A-7540D199AE13}" presName="composite" presStyleCnt="0"/>
      <dgm:spPr/>
    </dgm:pt>
    <dgm:pt modelId="{B0D114C0-7CB3-B648-9689-B894921CB887}" type="pres">
      <dgm:prSet presAssocID="{A41F1B9B-24F1-46FC-8D8A-7540D199AE13}" presName="background" presStyleLbl="node0" presStyleIdx="0" presStyleCnt="3"/>
      <dgm:spPr>
        <a:solidFill>
          <a:schemeClr val="accent1">
            <a:lumMod val="40000"/>
            <a:lumOff val="60000"/>
          </a:schemeClr>
        </a:solidFill>
        <a:ln w="25400"/>
      </dgm:spPr>
    </dgm:pt>
    <dgm:pt modelId="{A26EFB34-E4BB-7443-A233-EA20A17173D8}" type="pres">
      <dgm:prSet presAssocID="{A41F1B9B-24F1-46FC-8D8A-7540D199AE13}" presName="text" presStyleLbl="fgAcc0" presStyleIdx="0" presStyleCnt="3">
        <dgm:presLayoutVars>
          <dgm:chPref val="3"/>
        </dgm:presLayoutVars>
      </dgm:prSet>
      <dgm:spPr/>
    </dgm:pt>
    <dgm:pt modelId="{D8108EB1-5A23-8342-8F52-09D6D2352FFF}" type="pres">
      <dgm:prSet presAssocID="{A41F1B9B-24F1-46FC-8D8A-7540D199AE13}" presName="hierChild2" presStyleCnt="0"/>
      <dgm:spPr/>
    </dgm:pt>
    <dgm:pt modelId="{65BDBFF1-02DB-D843-89F3-0D102E1071E9}" type="pres">
      <dgm:prSet presAssocID="{C92C75E8-475E-4C9A-ABE1-267631F0ECD0}" presName="hierRoot1" presStyleCnt="0"/>
      <dgm:spPr/>
    </dgm:pt>
    <dgm:pt modelId="{E862B8AE-8B25-A24A-BA2D-0FB9A5253791}" type="pres">
      <dgm:prSet presAssocID="{C92C75E8-475E-4C9A-ABE1-267631F0ECD0}" presName="composite" presStyleCnt="0"/>
      <dgm:spPr/>
    </dgm:pt>
    <dgm:pt modelId="{3AE46012-5BB0-8D44-930B-CA07BEFAA39C}" type="pres">
      <dgm:prSet presAssocID="{C92C75E8-475E-4C9A-ABE1-267631F0ECD0}" presName="background" presStyleLbl="node0" presStyleIdx="1" presStyleCnt="3"/>
      <dgm:spPr>
        <a:solidFill>
          <a:schemeClr val="accent1">
            <a:lumMod val="60000"/>
            <a:lumOff val="40000"/>
          </a:schemeClr>
        </a:solidFill>
        <a:ln w="25400"/>
      </dgm:spPr>
    </dgm:pt>
    <dgm:pt modelId="{8B90760F-12AB-4F4F-85F3-B5BF78308FA7}" type="pres">
      <dgm:prSet presAssocID="{C92C75E8-475E-4C9A-ABE1-267631F0ECD0}" presName="text" presStyleLbl="fgAcc0" presStyleIdx="1" presStyleCnt="3">
        <dgm:presLayoutVars>
          <dgm:chPref val="3"/>
        </dgm:presLayoutVars>
      </dgm:prSet>
      <dgm:spPr/>
    </dgm:pt>
    <dgm:pt modelId="{68E33BF1-1699-0C4C-B786-463D7B005EE2}" type="pres">
      <dgm:prSet presAssocID="{C92C75E8-475E-4C9A-ABE1-267631F0ECD0}" presName="hierChild2" presStyleCnt="0"/>
      <dgm:spPr/>
    </dgm:pt>
    <dgm:pt modelId="{81AD7456-A2D9-6046-8A46-052EDC5C246A}" type="pres">
      <dgm:prSet presAssocID="{767CC85E-62E9-46D6-9ECF-9A05FFEEDE2D}" presName="hierRoot1" presStyleCnt="0"/>
      <dgm:spPr/>
    </dgm:pt>
    <dgm:pt modelId="{24458E3E-C64F-EF4F-A4E0-EB779F935C01}" type="pres">
      <dgm:prSet presAssocID="{767CC85E-62E9-46D6-9ECF-9A05FFEEDE2D}" presName="composite" presStyleCnt="0"/>
      <dgm:spPr/>
    </dgm:pt>
    <dgm:pt modelId="{F5BA9EBB-B0CB-EF4A-9BEC-CDC62EF711A6}" type="pres">
      <dgm:prSet presAssocID="{767CC85E-62E9-46D6-9ECF-9A05FFEEDE2D}" presName="background" presStyleLbl="node0" presStyleIdx="2" presStyleCnt="3"/>
      <dgm:spPr>
        <a:solidFill>
          <a:schemeClr val="accent1">
            <a:lumMod val="75000"/>
          </a:schemeClr>
        </a:solidFill>
        <a:ln w="25400"/>
      </dgm:spPr>
    </dgm:pt>
    <dgm:pt modelId="{32BFD062-DB46-AF45-B1CB-D533D1B0B2B9}" type="pres">
      <dgm:prSet presAssocID="{767CC85E-62E9-46D6-9ECF-9A05FFEEDE2D}" presName="text" presStyleLbl="fgAcc0" presStyleIdx="2" presStyleCnt="3">
        <dgm:presLayoutVars>
          <dgm:chPref val="3"/>
        </dgm:presLayoutVars>
      </dgm:prSet>
      <dgm:spPr/>
    </dgm:pt>
    <dgm:pt modelId="{4128CE22-BDF8-A34B-8C58-AC208060E478}" type="pres">
      <dgm:prSet presAssocID="{767CC85E-62E9-46D6-9ECF-9A05FFEEDE2D}" presName="hierChild2" presStyleCnt="0"/>
      <dgm:spPr/>
    </dgm:pt>
  </dgm:ptLst>
  <dgm:cxnLst>
    <dgm:cxn modelId="{21F5EA53-85BE-4DA2-A133-89E3E131FD31}" srcId="{7D9F2B4C-A43E-47F2-87C5-583E1380047D}" destId="{A41F1B9B-24F1-46FC-8D8A-7540D199AE13}" srcOrd="0" destOrd="0" parTransId="{70F95F61-AA8D-4588-A803-3399FBD5A9A2}" sibTransId="{6BBABFE2-4245-457C-B10B-7373B199CC4A}"/>
    <dgm:cxn modelId="{06AF8472-08E6-224A-8999-58EA089AF258}" type="presOf" srcId="{C92C75E8-475E-4C9A-ABE1-267631F0ECD0}" destId="{8B90760F-12AB-4F4F-85F3-B5BF78308FA7}" srcOrd="0" destOrd="0" presId="urn:microsoft.com/office/officeart/2005/8/layout/hierarchy1"/>
    <dgm:cxn modelId="{28737D94-9C0B-47DD-B09F-751C99D619A9}" srcId="{7D9F2B4C-A43E-47F2-87C5-583E1380047D}" destId="{767CC85E-62E9-46D6-9ECF-9A05FFEEDE2D}" srcOrd="2" destOrd="0" parTransId="{E69939DD-3CAB-4B79-8811-C0139ADE7757}" sibTransId="{C53DFCE3-3747-465D-A1C5-981E4E27D755}"/>
    <dgm:cxn modelId="{FC6357B2-2F9C-3C4B-AF68-11F13211D1F4}" type="presOf" srcId="{A41F1B9B-24F1-46FC-8D8A-7540D199AE13}" destId="{A26EFB34-E4BB-7443-A233-EA20A17173D8}" srcOrd="0" destOrd="0" presId="urn:microsoft.com/office/officeart/2005/8/layout/hierarchy1"/>
    <dgm:cxn modelId="{717540BD-0555-9B4F-9985-CD05119E514D}" type="presOf" srcId="{7D9F2B4C-A43E-47F2-87C5-583E1380047D}" destId="{83336D53-9DC1-C747-A9F2-28FFE535F0DB}" srcOrd="0" destOrd="0" presId="urn:microsoft.com/office/officeart/2005/8/layout/hierarchy1"/>
    <dgm:cxn modelId="{0D9D55E8-B5FB-4CB6-8470-E32250852F78}" srcId="{7D9F2B4C-A43E-47F2-87C5-583E1380047D}" destId="{C92C75E8-475E-4C9A-ABE1-267631F0ECD0}" srcOrd="1" destOrd="0" parTransId="{01CF1718-88A9-48D0-88CB-5997A251624C}" sibTransId="{2B0AE2D1-95D9-4741-BB02-84F423438661}"/>
    <dgm:cxn modelId="{4F576CF7-D74E-9743-B6B0-1DA571D773AB}" type="presOf" srcId="{767CC85E-62E9-46D6-9ECF-9A05FFEEDE2D}" destId="{32BFD062-DB46-AF45-B1CB-D533D1B0B2B9}" srcOrd="0" destOrd="0" presId="urn:microsoft.com/office/officeart/2005/8/layout/hierarchy1"/>
    <dgm:cxn modelId="{F97F307B-A6C0-8F44-84B3-28A6024F6A61}" type="presParOf" srcId="{83336D53-9DC1-C747-A9F2-28FFE535F0DB}" destId="{DA26C3F9-5B1D-3945-8EEF-B6D8CEC6EF93}" srcOrd="0" destOrd="0" presId="urn:microsoft.com/office/officeart/2005/8/layout/hierarchy1"/>
    <dgm:cxn modelId="{BCE2F021-C1D3-4B47-9A9C-A56ECC7D07A1}" type="presParOf" srcId="{DA26C3F9-5B1D-3945-8EEF-B6D8CEC6EF93}" destId="{D7A554D4-F5C1-0642-AAAA-B711878E9620}" srcOrd="0" destOrd="0" presId="urn:microsoft.com/office/officeart/2005/8/layout/hierarchy1"/>
    <dgm:cxn modelId="{8627FF6D-1F9E-6E4C-AD80-DC452F69ED4C}" type="presParOf" srcId="{D7A554D4-F5C1-0642-AAAA-B711878E9620}" destId="{B0D114C0-7CB3-B648-9689-B894921CB887}" srcOrd="0" destOrd="0" presId="urn:microsoft.com/office/officeart/2005/8/layout/hierarchy1"/>
    <dgm:cxn modelId="{8C7BAAE2-DD0D-0445-A3E6-94819E974CBE}" type="presParOf" srcId="{D7A554D4-F5C1-0642-AAAA-B711878E9620}" destId="{A26EFB34-E4BB-7443-A233-EA20A17173D8}" srcOrd="1" destOrd="0" presId="urn:microsoft.com/office/officeart/2005/8/layout/hierarchy1"/>
    <dgm:cxn modelId="{D71CA6E3-49EC-204D-80B9-25F0698FB2F4}" type="presParOf" srcId="{DA26C3F9-5B1D-3945-8EEF-B6D8CEC6EF93}" destId="{D8108EB1-5A23-8342-8F52-09D6D2352FFF}" srcOrd="1" destOrd="0" presId="urn:microsoft.com/office/officeart/2005/8/layout/hierarchy1"/>
    <dgm:cxn modelId="{E4D213C5-DF49-304A-8F42-0ECC2E9EFC4F}" type="presParOf" srcId="{83336D53-9DC1-C747-A9F2-28FFE535F0DB}" destId="{65BDBFF1-02DB-D843-89F3-0D102E1071E9}" srcOrd="1" destOrd="0" presId="urn:microsoft.com/office/officeart/2005/8/layout/hierarchy1"/>
    <dgm:cxn modelId="{AB6EA720-031E-1447-AD1E-4000BE8B92A4}" type="presParOf" srcId="{65BDBFF1-02DB-D843-89F3-0D102E1071E9}" destId="{E862B8AE-8B25-A24A-BA2D-0FB9A5253791}" srcOrd="0" destOrd="0" presId="urn:microsoft.com/office/officeart/2005/8/layout/hierarchy1"/>
    <dgm:cxn modelId="{0AFB51EE-9660-8A4D-99F7-BD8CCC14186B}" type="presParOf" srcId="{E862B8AE-8B25-A24A-BA2D-0FB9A5253791}" destId="{3AE46012-5BB0-8D44-930B-CA07BEFAA39C}" srcOrd="0" destOrd="0" presId="urn:microsoft.com/office/officeart/2005/8/layout/hierarchy1"/>
    <dgm:cxn modelId="{DE9E8E41-BEB6-7B4D-834D-C319F01295A9}" type="presParOf" srcId="{E862B8AE-8B25-A24A-BA2D-0FB9A5253791}" destId="{8B90760F-12AB-4F4F-85F3-B5BF78308FA7}" srcOrd="1" destOrd="0" presId="urn:microsoft.com/office/officeart/2005/8/layout/hierarchy1"/>
    <dgm:cxn modelId="{B92455E1-0FE2-CC4A-BF78-A42FAD830E88}" type="presParOf" srcId="{65BDBFF1-02DB-D843-89F3-0D102E1071E9}" destId="{68E33BF1-1699-0C4C-B786-463D7B005EE2}" srcOrd="1" destOrd="0" presId="urn:microsoft.com/office/officeart/2005/8/layout/hierarchy1"/>
    <dgm:cxn modelId="{AEDE37B5-A07B-1D4B-B0D4-8806A9D054BA}" type="presParOf" srcId="{83336D53-9DC1-C747-A9F2-28FFE535F0DB}" destId="{81AD7456-A2D9-6046-8A46-052EDC5C246A}" srcOrd="2" destOrd="0" presId="urn:microsoft.com/office/officeart/2005/8/layout/hierarchy1"/>
    <dgm:cxn modelId="{E369B506-CB01-A94A-973F-5EA3DED3184C}" type="presParOf" srcId="{81AD7456-A2D9-6046-8A46-052EDC5C246A}" destId="{24458E3E-C64F-EF4F-A4E0-EB779F935C01}" srcOrd="0" destOrd="0" presId="urn:microsoft.com/office/officeart/2005/8/layout/hierarchy1"/>
    <dgm:cxn modelId="{2E7F441A-8325-994C-84AB-09AFC5720216}" type="presParOf" srcId="{24458E3E-C64F-EF4F-A4E0-EB779F935C01}" destId="{F5BA9EBB-B0CB-EF4A-9BEC-CDC62EF711A6}" srcOrd="0" destOrd="0" presId="urn:microsoft.com/office/officeart/2005/8/layout/hierarchy1"/>
    <dgm:cxn modelId="{CDBD6B9A-F834-C84C-A368-C7F0319BC160}" type="presParOf" srcId="{24458E3E-C64F-EF4F-A4E0-EB779F935C01}" destId="{32BFD062-DB46-AF45-B1CB-D533D1B0B2B9}" srcOrd="1" destOrd="0" presId="urn:microsoft.com/office/officeart/2005/8/layout/hierarchy1"/>
    <dgm:cxn modelId="{77D6A3BB-9793-6646-B37E-149BA3009664}" type="presParOf" srcId="{81AD7456-A2D9-6046-8A46-052EDC5C246A}" destId="{4128CE22-BDF8-A34B-8C58-AC208060E47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B9A023-0F9A-48C1-A715-D3072D86535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91F08DB-D639-4F06-96CE-9C6ECFF871FB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ko-KR" sz="20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기업과 소비자 간 코로나로 생긴 간극 해소를 통해 포스트 코로나 시대의 긍정적인 모델 제시</a:t>
          </a:r>
          <a:endParaRPr lang="en-US" sz="2000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3FE6D96F-BBA6-4141-B823-1513A9B2CC16}" type="parTrans" cxnId="{E94EE4BF-A099-4654-AC0D-4DF24FF5D860}">
      <dgm:prSet/>
      <dgm:spPr/>
      <dgm:t>
        <a:bodyPr/>
        <a:lstStyle/>
        <a:p>
          <a:endParaRPr lang="en-US"/>
        </a:p>
      </dgm:t>
    </dgm:pt>
    <dgm:pt modelId="{7077C93F-D0CB-48BD-A70B-0705ACE9832F}" type="sibTrans" cxnId="{E94EE4BF-A099-4654-AC0D-4DF24FF5D860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03DD6C2B-96B4-410E-8D47-64444FB648F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ko-KR" sz="20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한국 문화산업 발달의 방향성을 제시가능</a:t>
          </a:r>
          <a:endParaRPr lang="en-US" sz="2000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34C62A26-5A80-4196-B4D9-D0CE8018CAA5}" type="parTrans" cxnId="{5A91EEDD-1027-4526-8D18-A5FD8CBA0F1A}">
      <dgm:prSet/>
      <dgm:spPr/>
      <dgm:t>
        <a:bodyPr/>
        <a:lstStyle/>
        <a:p>
          <a:endParaRPr lang="en-US"/>
        </a:p>
      </dgm:t>
    </dgm:pt>
    <dgm:pt modelId="{F02C2635-6961-48AC-8FAD-C4C18BCFD8C2}" type="sibTrans" cxnId="{5A91EEDD-1027-4526-8D18-A5FD8CBA0F1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2F9B5311-F7A2-4D2A-8965-F827D3846F8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미래의 가능성은 모르지만 인간의 창의성</a:t>
          </a:r>
          <a:r>
            <a:rPr lang="ko-KR" alt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은 더 중시됨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</a:t>
          </a:r>
          <a:r>
            <a:rPr 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-&gt; 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이것은 인간의 문화산업과 상당한 관련이 있음 </a:t>
          </a:r>
          <a:r>
            <a:rPr 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-&gt; 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문화산업을 발달시킴으로 대한민국이 보다 </a:t>
          </a:r>
          <a:r>
            <a:rPr lang="ko-KR" dirty="0" err="1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선진강국으로서의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도약을 꿈꿀 수 있다</a:t>
          </a:r>
          <a:r>
            <a:rPr 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. -&gt; 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취업난 감소</a:t>
          </a:r>
          <a:r>
            <a:rPr 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선진강국</a:t>
          </a:r>
          <a:r>
            <a:rPr lang="en-US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인재양성</a:t>
          </a:r>
          <a:endParaRPr lang="en-US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gm:t>
    </dgm:pt>
    <dgm:pt modelId="{406C7ACE-A319-4590-ACCD-4B3AD6584AD0}" type="parTrans" cxnId="{B37DEAE5-6D4F-4726-82AA-D51F1B896273}">
      <dgm:prSet/>
      <dgm:spPr/>
      <dgm:t>
        <a:bodyPr/>
        <a:lstStyle/>
        <a:p>
          <a:endParaRPr lang="en-US"/>
        </a:p>
      </dgm:t>
    </dgm:pt>
    <dgm:pt modelId="{CDE6A6C8-563C-4A87-A9CB-A4556D739252}" type="sibTrans" cxnId="{B37DEAE5-6D4F-4726-82AA-D51F1B896273}">
      <dgm:prSet/>
      <dgm:spPr/>
      <dgm:t>
        <a:bodyPr/>
        <a:lstStyle/>
        <a:p>
          <a:endParaRPr lang="en-US"/>
        </a:p>
      </dgm:t>
    </dgm:pt>
    <dgm:pt modelId="{56144DCC-7650-3D4D-8C69-DA5633982A2B}" type="pres">
      <dgm:prSet presAssocID="{23B9A023-0F9A-48C1-A715-D3072D86535C}" presName="Name0" presStyleCnt="0">
        <dgm:presLayoutVars>
          <dgm:dir/>
          <dgm:resizeHandles val="exact"/>
        </dgm:presLayoutVars>
      </dgm:prSet>
      <dgm:spPr/>
    </dgm:pt>
    <dgm:pt modelId="{F583DA69-3F86-8447-934C-00E01D0A18A2}" type="pres">
      <dgm:prSet presAssocID="{991F08DB-D639-4F06-96CE-9C6ECFF871FB}" presName="node" presStyleLbl="node1" presStyleIdx="0" presStyleCnt="3">
        <dgm:presLayoutVars>
          <dgm:bulletEnabled val="1"/>
        </dgm:presLayoutVars>
      </dgm:prSet>
      <dgm:spPr/>
    </dgm:pt>
    <dgm:pt modelId="{5A06E119-47A3-4948-B4BD-CAD1F2E99F9E}" type="pres">
      <dgm:prSet presAssocID="{7077C93F-D0CB-48BD-A70B-0705ACE9832F}" presName="sibTrans" presStyleLbl="sibTrans2D1" presStyleIdx="0" presStyleCnt="2"/>
      <dgm:spPr>
        <a:prstGeom prst="mathPlus">
          <a:avLst/>
        </a:prstGeom>
      </dgm:spPr>
    </dgm:pt>
    <dgm:pt modelId="{528BE387-F07D-8443-B6AC-AD3393D8CA8A}" type="pres">
      <dgm:prSet presAssocID="{7077C93F-D0CB-48BD-A70B-0705ACE9832F}" presName="connectorText" presStyleLbl="sibTrans2D1" presStyleIdx="0" presStyleCnt="2"/>
      <dgm:spPr/>
    </dgm:pt>
    <dgm:pt modelId="{B4573AE6-7901-734A-A4D5-07B691B26610}" type="pres">
      <dgm:prSet presAssocID="{03DD6C2B-96B4-410E-8D47-64444FB648F1}" presName="node" presStyleLbl="node1" presStyleIdx="1" presStyleCnt="3">
        <dgm:presLayoutVars>
          <dgm:bulletEnabled val="1"/>
        </dgm:presLayoutVars>
      </dgm:prSet>
      <dgm:spPr/>
    </dgm:pt>
    <dgm:pt modelId="{E775D6CE-8DC7-C04C-B1E6-482600230184}" type="pres">
      <dgm:prSet presAssocID="{F02C2635-6961-48AC-8FAD-C4C18BCFD8C2}" presName="sibTrans" presStyleLbl="sibTrans2D1" presStyleIdx="1" presStyleCnt="2"/>
      <dgm:spPr>
        <a:prstGeom prst="mathPlus">
          <a:avLst/>
        </a:prstGeom>
      </dgm:spPr>
    </dgm:pt>
    <dgm:pt modelId="{DD00746B-F0BC-7A4D-B0F9-C373576B5A88}" type="pres">
      <dgm:prSet presAssocID="{F02C2635-6961-48AC-8FAD-C4C18BCFD8C2}" presName="connectorText" presStyleLbl="sibTrans2D1" presStyleIdx="1" presStyleCnt="2"/>
      <dgm:spPr/>
    </dgm:pt>
    <dgm:pt modelId="{C103C82E-23C5-8048-88F6-78717A5641ED}" type="pres">
      <dgm:prSet presAssocID="{2F9B5311-F7A2-4D2A-8965-F827D3846F85}" presName="node" presStyleLbl="node1" presStyleIdx="2" presStyleCnt="3">
        <dgm:presLayoutVars>
          <dgm:bulletEnabled val="1"/>
        </dgm:presLayoutVars>
      </dgm:prSet>
      <dgm:spPr/>
    </dgm:pt>
  </dgm:ptLst>
  <dgm:cxnLst>
    <dgm:cxn modelId="{9F5BF22E-FBF4-6A44-A6B6-429F47731DD9}" type="presOf" srcId="{F02C2635-6961-48AC-8FAD-C4C18BCFD8C2}" destId="{DD00746B-F0BC-7A4D-B0F9-C373576B5A88}" srcOrd="1" destOrd="0" presId="urn:microsoft.com/office/officeart/2005/8/layout/process1"/>
    <dgm:cxn modelId="{703E9A48-14F1-E641-BF10-49151EF5C4C0}" type="presOf" srcId="{2F9B5311-F7A2-4D2A-8965-F827D3846F85}" destId="{C103C82E-23C5-8048-88F6-78717A5641ED}" srcOrd="0" destOrd="0" presId="urn:microsoft.com/office/officeart/2005/8/layout/process1"/>
    <dgm:cxn modelId="{08CDA252-6DF6-0247-A3D5-CDDC9541598B}" type="presOf" srcId="{991F08DB-D639-4F06-96CE-9C6ECFF871FB}" destId="{F583DA69-3F86-8447-934C-00E01D0A18A2}" srcOrd="0" destOrd="0" presId="urn:microsoft.com/office/officeart/2005/8/layout/process1"/>
    <dgm:cxn modelId="{90BE24A4-85E7-1F44-9A58-49B58CA01422}" type="presOf" srcId="{7077C93F-D0CB-48BD-A70B-0705ACE9832F}" destId="{5A06E119-47A3-4948-B4BD-CAD1F2E99F9E}" srcOrd="0" destOrd="0" presId="urn:microsoft.com/office/officeart/2005/8/layout/process1"/>
    <dgm:cxn modelId="{F83CA3BF-4BA3-3B47-B8AC-DADE5713A2D2}" type="presOf" srcId="{7077C93F-D0CB-48BD-A70B-0705ACE9832F}" destId="{528BE387-F07D-8443-B6AC-AD3393D8CA8A}" srcOrd="1" destOrd="0" presId="urn:microsoft.com/office/officeart/2005/8/layout/process1"/>
    <dgm:cxn modelId="{E94EE4BF-A099-4654-AC0D-4DF24FF5D860}" srcId="{23B9A023-0F9A-48C1-A715-D3072D86535C}" destId="{991F08DB-D639-4F06-96CE-9C6ECFF871FB}" srcOrd="0" destOrd="0" parTransId="{3FE6D96F-BBA6-4141-B823-1513A9B2CC16}" sibTransId="{7077C93F-D0CB-48BD-A70B-0705ACE9832F}"/>
    <dgm:cxn modelId="{E0FF06D8-198B-4C4A-B45B-2C83B83120A1}" type="presOf" srcId="{F02C2635-6961-48AC-8FAD-C4C18BCFD8C2}" destId="{E775D6CE-8DC7-C04C-B1E6-482600230184}" srcOrd="0" destOrd="0" presId="urn:microsoft.com/office/officeart/2005/8/layout/process1"/>
    <dgm:cxn modelId="{5A91EEDD-1027-4526-8D18-A5FD8CBA0F1A}" srcId="{23B9A023-0F9A-48C1-A715-D3072D86535C}" destId="{03DD6C2B-96B4-410E-8D47-64444FB648F1}" srcOrd="1" destOrd="0" parTransId="{34C62A26-5A80-4196-B4D9-D0CE8018CAA5}" sibTransId="{F02C2635-6961-48AC-8FAD-C4C18BCFD8C2}"/>
    <dgm:cxn modelId="{26317CE1-ABE6-DE4C-94AC-3BD8562FE4CA}" type="presOf" srcId="{03DD6C2B-96B4-410E-8D47-64444FB648F1}" destId="{B4573AE6-7901-734A-A4D5-07B691B26610}" srcOrd="0" destOrd="0" presId="urn:microsoft.com/office/officeart/2005/8/layout/process1"/>
    <dgm:cxn modelId="{B37DEAE5-6D4F-4726-82AA-D51F1B896273}" srcId="{23B9A023-0F9A-48C1-A715-D3072D86535C}" destId="{2F9B5311-F7A2-4D2A-8965-F827D3846F85}" srcOrd="2" destOrd="0" parTransId="{406C7ACE-A319-4590-ACCD-4B3AD6584AD0}" sibTransId="{CDE6A6C8-563C-4A87-A9CB-A4556D739252}"/>
    <dgm:cxn modelId="{BC247DEB-4B71-324A-A2AA-755F2554E3A8}" type="presOf" srcId="{23B9A023-0F9A-48C1-A715-D3072D86535C}" destId="{56144DCC-7650-3D4D-8C69-DA5633982A2B}" srcOrd="0" destOrd="0" presId="urn:microsoft.com/office/officeart/2005/8/layout/process1"/>
    <dgm:cxn modelId="{1CA2CBC3-F59D-D147-9B73-EDC9E4D150E3}" type="presParOf" srcId="{56144DCC-7650-3D4D-8C69-DA5633982A2B}" destId="{F583DA69-3F86-8447-934C-00E01D0A18A2}" srcOrd="0" destOrd="0" presId="urn:microsoft.com/office/officeart/2005/8/layout/process1"/>
    <dgm:cxn modelId="{B1872235-D0BF-7E42-A9B6-A2F5C9137255}" type="presParOf" srcId="{56144DCC-7650-3D4D-8C69-DA5633982A2B}" destId="{5A06E119-47A3-4948-B4BD-CAD1F2E99F9E}" srcOrd="1" destOrd="0" presId="urn:microsoft.com/office/officeart/2005/8/layout/process1"/>
    <dgm:cxn modelId="{F162734C-614C-7B44-B6D4-B004E17F688F}" type="presParOf" srcId="{5A06E119-47A3-4948-B4BD-CAD1F2E99F9E}" destId="{528BE387-F07D-8443-B6AC-AD3393D8CA8A}" srcOrd="0" destOrd="0" presId="urn:microsoft.com/office/officeart/2005/8/layout/process1"/>
    <dgm:cxn modelId="{2D0D68CB-A07F-C34A-BE32-4AA4EC332D5E}" type="presParOf" srcId="{56144DCC-7650-3D4D-8C69-DA5633982A2B}" destId="{B4573AE6-7901-734A-A4D5-07B691B26610}" srcOrd="2" destOrd="0" presId="urn:microsoft.com/office/officeart/2005/8/layout/process1"/>
    <dgm:cxn modelId="{9AE8C2E3-B13A-0F4E-9C1C-404D4FB62010}" type="presParOf" srcId="{56144DCC-7650-3D4D-8C69-DA5633982A2B}" destId="{E775D6CE-8DC7-C04C-B1E6-482600230184}" srcOrd="3" destOrd="0" presId="urn:microsoft.com/office/officeart/2005/8/layout/process1"/>
    <dgm:cxn modelId="{75BE2293-353B-294A-8BC0-986CDA6720E4}" type="presParOf" srcId="{E775D6CE-8DC7-C04C-B1E6-482600230184}" destId="{DD00746B-F0BC-7A4D-B0F9-C373576B5A88}" srcOrd="0" destOrd="0" presId="urn:microsoft.com/office/officeart/2005/8/layout/process1"/>
    <dgm:cxn modelId="{8296E6D1-5F44-E647-A77F-ECBC78219FE6}" type="presParOf" srcId="{56144DCC-7650-3D4D-8C69-DA5633982A2B}" destId="{C103C82E-23C5-8048-88F6-78717A5641E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B5297-1C89-7349-99A9-6B61B9D1EC90}">
      <dsp:nvSpPr>
        <dsp:cNvPr id="0" name=""/>
        <dsp:cNvSpPr/>
      </dsp:nvSpPr>
      <dsp:spPr>
        <a:xfrm>
          <a:off x="0" y="807871"/>
          <a:ext cx="10515600" cy="852345"/>
        </a:xfrm>
        <a:prstGeom prst="roundRect">
          <a:avLst/>
        </a:prstGeom>
        <a:solidFill>
          <a:schemeClr val="accent1">
            <a:lumMod val="20000"/>
            <a:lumOff val="80000"/>
            <a:alpha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 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및 활동 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발전의 주요 원인</a:t>
          </a:r>
          <a:r>
            <a:rPr 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영향 요소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파악</a:t>
          </a:r>
          <a:endParaRPr lang="en-US" sz="3100" kern="1200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41608" y="849479"/>
        <a:ext cx="10432384" cy="769129"/>
      </dsp:txXfrm>
    </dsp:sp>
    <dsp:sp modelId="{4762D594-CA34-EB43-B1C9-C0CA66417AA0}">
      <dsp:nvSpPr>
        <dsp:cNvPr id="0" name=""/>
        <dsp:cNvSpPr/>
      </dsp:nvSpPr>
      <dsp:spPr>
        <a:xfrm>
          <a:off x="0" y="1749496"/>
          <a:ext cx="10515600" cy="852345"/>
        </a:xfrm>
        <a:prstGeom prst="roundRect">
          <a:avLst/>
        </a:prstGeom>
        <a:solidFill>
          <a:schemeClr val="accent1">
            <a:lumMod val="60000"/>
            <a:lumOff val="40000"/>
            <a:alpha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및 활동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침체해소 방안</a:t>
          </a:r>
          <a:r>
            <a:rPr lang="en-US" alt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산업별 지원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금 제시</a:t>
          </a:r>
          <a:endParaRPr lang="en-US" sz="3100" kern="1200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41608" y="1791104"/>
        <a:ext cx="10432384" cy="769129"/>
      </dsp:txXfrm>
    </dsp:sp>
    <dsp:sp modelId="{A89F32E7-AAA8-AE4F-8C3F-8ACC6F13E574}">
      <dsp:nvSpPr>
        <dsp:cNvPr id="0" name=""/>
        <dsp:cNvSpPr/>
      </dsp:nvSpPr>
      <dsp:spPr>
        <a:xfrm>
          <a:off x="0" y="2691121"/>
          <a:ext cx="10515600" cy="852345"/>
        </a:xfrm>
        <a:prstGeom prst="roundRect">
          <a:avLst/>
        </a:prstGeom>
        <a:solidFill>
          <a:schemeClr val="accent1">
            <a:lumMod val="75000"/>
            <a:alpha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회복가능성이 충분한 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 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산업에 </a:t>
          </a:r>
          <a:r>
            <a:rPr lang="ko-KR" altLang="en-US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장기 및 단기 </a:t>
          </a:r>
          <a:r>
            <a:rPr lang="ko-KR" sz="3100" kern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투자 방향성 모색 가능</a:t>
          </a:r>
          <a:endParaRPr lang="en-US" sz="3100" kern="1200" dirty="0">
            <a:ln w="6350">
              <a:solidFill>
                <a:schemeClr val="tx1">
                  <a:alpha val="5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41608" y="2732729"/>
        <a:ext cx="10432384" cy="76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114C0-7CB3-B648-9689-B894921CB887}">
      <dsp:nvSpPr>
        <dsp:cNvPr id="0" name=""/>
        <dsp:cNvSpPr/>
      </dsp:nvSpPr>
      <dsp:spPr>
        <a:xfrm>
          <a:off x="0" y="615635"/>
          <a:ext cx="2341913" cy="148711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EFB34-E4BB-7443-A233-EA20A17173D8}">
      <dsp:nvSpPr>
        <dsp:cNvPr id="0" name=""/>
        <dsp:cNvSpPr/>
      </dsp:nvSpPr>
      <dsp:spPr>
        <a:xfrm>
          <a:off x="260212" y="862837"/>
          <a:ext cx="2341913" cy="1487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b="0" kern="1200" dirty="0">
              <a:latin typeface="BM JUA OTF" panose="02020603020101020101" pitchFamily="18" charset="-127"/>
              <a:ea typeface="BM JUA OTF" panose="02020603020101020101" pitchFamily="18" charset="-127"/>
            </a:rPr>
            <a:t>영화</a:t>
          </a:r>
          <a:endParaRPr lang="en-US" sz="4400" b="0" kern="1200" dirty="0"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303768" y="906393"/>
        <a:ext cx="2254801" cy="1400003"/>
      </dsp:txXfrm>
    </dsp:sp>
    <dsp:sp modelId="{3AE46012-5BB0-8D44-930B-CA07BEFAA39C}">
      <dsp:nvSpPr>
        <dsp:cNvPr id="0" name=""/>
        <dsp:cNvSpPr/>
      </dsp:nvSpPr>
      <dsp:spPr>
        <a:xfrm>
          <a:off x="2862338" y="615635"/>
          <a:ext cx="2341913" cy="148711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0760F-12AB-4F4F-85F3-B5BF78308FA7}">
      <dsp:nvSpPr>
        <dsp:cNvPr id="0" name=""/>
        <dsp:cNvSpPr/>
      </dsp:nvSpPr>
      <dsp:spPr>
        <a:xfrm>
          <a:off x="3122551" y="862837"/>
          <a:ext cx="2341913" cy="1487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b="0" kern="1200" dirty="0">
              <a:latin typeface="BM JUA OTF" panose="02020603020101020101" pitchFamily="18" charset="-127"/>
              <a:ea typeface="BM JUA OTF" panose="02020603020101020101" pitchFamily="18" charset="-127"/>
            </a:rPr>
            <a:t>여행</a:t>
          </a:r>
          <a:endParaRPr lang="en-US" sz="4400" b="0" kern="1200" dirty="0"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3166107" y="906393"/>
        <a:ext cx="2254801" cy="1400003"/>
      </dsp:txXfrm>
    </dsp:sp>
    <dsp:sp modelId="{F5BA9EBB-B0CB-EF4A-9BEC-CDC62EF711A6}">
      <dsp:nvSpPr>
        <dsp:cNvPr id="0" name=""/>
        <dsp:cNvSpPr/>
      </dsp:nvSpPr>
      <dsp:spPr>
        <a:xfrm>
          <a:off x="5724677" y="615635"/>
          <a:ext cx="2341913" cy="148711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FD062-DB46-AF45-B1CB-D533D1B0B2B9}">
      <dsp:nvSpPr>
        <dsp:cNvPr id="0" name=""/>
        <dsp:cNvSpPr/>
      </dsp:nvSpPr>
      <dsp:spPr>
        <a:xfrm>
          <a:off x="5984890" y="862837"/>
          <a:ext cx="2341913" cy="1487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b="0" kern="1200" dirty="0">
              <a:latin typeface="BM JUA OTF" panose="02020603020101020101" pitchFamily="18" charset="-127"/>
              <a:ea typeface="BM JUA OTF" panose="02020603020101020101" pitchFamily="18" charset="-127"/>
            </a:rPr>
            <a:t>문학</a:t>
          </a:r>
          <a:endParaRPr lang="en-US" sz="4400" b="0" kern="1200" dirty="0"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6028446" y="906393"/>
        <a:ext cx="2254801" cy="1400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3DA69-3F86-8447-934C-00E01D0A18A2}">
      <dsp:nvSpPr>
        <dsp:cNvPr id="0" name=""/>
        <dsp:cNvSpPr/>
      </dsp:nvSpPr>
      <dsp:spPr>
        <a:xfrm>
          <a:off x="9652" y="623432"/>
          <a:ext cx="2884943" cy="302919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기업과 소비자 간 코로나로 생긴 간극 해소를 통해 포스트 코로나 시대의 긍정적인 모델 제시</a:t>
          </a:r>
          <a:endParaRPr lang="en-US" sz="2000" kern="1200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94149" y="707929"/>
        <a:ext cx="2715949" cy="2860196"/>
      </dsp:txXfrm>
    </dsp:sp>
    <dsp:sp modelId="{5A06E119-47A3-4948-B4BD-CAD1F2E99F9E}">
      <dsp:nvSpPr>
        <dsp:cNvPr id="0" name=""/>
        <dsp:cNvSpPr/>
      </dsp:nvSpPr>
      <dsp:spPr>
        <a:xfrm>
          <a:off x="3183090" y="1780294"/>
          <a:ext cx="611608" cy="715466"/>
        </a:xfrm>
        <a:prstGeom prst="mathPlus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83090" y="1923387"/>
        <a:ext cx="428126" cy="429280"/>
      </dsp:txXfrm>
    </dsp:sp>
    <dsp:sp modelId="{B4573AE6-7901-734A-A4D5-07B691B26610}">
      <dsp:nvSpPr>
        <dsp:cNvPr id="0" name=""/>
        <dsp:cNvSpPr/>
      </dsp:nvSpPr>
      <dsp:spPr>
        <a:xfrm>
          <a:off x="4048573" y="623432"/>
          <a:ext cx="2884943" cy="302919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한국 문화산업 발달의 방향성을 제시가능</a:t>
          </a:r>
          <a:endParaRPr lang="en-US" sz="2000" kern="1200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4133070" y="707929"/>
        <a:ext cx="2715949" cy="2860196"/>
      </dsp:txXfrm>
    </dsp:sp>
    <dsp:sp modelId="{E775D6CE-8DC7-C04C-B1E6-482600230184}">
      <dsp:nvSpPr>
        <dsp:cNvPr id="0" name=""/>
        <dsp:cNvSpPr/>
      </dsp:nvSpPr>
      <dsp:spPr>
        <a:xfrm>
          <a:off x="7222011" y="1780294"/>
          <a:ext cx="611608" cy="715466"/>
        </a:xfrm>
        <a:prstGeom prst="mathPlus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22011" y="1923387"/>
        <a:ext cx="428126" cy="429280"/>
      </dsp:txXfrm>
    </dsp:sp>
    <dsp:sp modelId="{C103C82E-23C5-8048-88F6-78717A5641ED}">
      <dsp:nvSpPr>
        <dsp:cNvPr id="0" name=""/>
        <dsp:cNvSpPr/>
      </dsp:nvSpPr>
      <dsp:spPr>
        <a:xfrm>
          <a:off x="8087494" y="623432"/>
          <a:ext cx="2884943" cy="3029190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미래의 가능성은 모르지만 인간의 창의성</a:t>
          </a:r>
          <a:r>
            <a:rPr lang="ko-KR" alt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은 더 중시됨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</a:t>
          </a:r>
          <a:r>
            <a:rPr 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-&gt; 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이것은 인간의 문화산업과 상당한 관련이 있음 </a:t>
          </a:r>
          <a:r>
            <a:rPr 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-&gt; 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문화산업을 발달시킴으로 대한민국이 보다 </a:t>
          </a:r>
          <a:r>
            <a:rPr lang="ko-KR" sz="1800" kern="1200" dirty="0" err="1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선진강국으로서의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 도약을 꿈꿀 수 있다</a:t>
          </a:r>
          <a:r>
            <a:rPr 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. -&gt; 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취업난 감소</a:t>
          </a:r>
          <a:r>
            <a:rPr 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선진강국</a:t>
          </a:r>
          <a:r>
            <a:rPr lang="en-US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, </a:t>
          </a:r>
          <a:r>
            <a:rPr lang="ko-KR" sz="1800" kern="1200" dirty="0">
              <a:ln w="6350">
                <a:solidFill>
                  <a:schemeClr val="tx1">
                    <a:alpha val="30000"/>
                  </a:schemeClr>
                </a:solidFill>
              </a:ln>
              <a:latin typeface="BM JUA OTF" panose="02020603020101020101" pitchFamily="18" charset="-127"/>
              <a:ea typeface="BM JUA OTF" panose="02020603020101020101" pitchFamily="18" charset="-127"/>
            </a:rPr>
            <a:t>인재양성</a:t>
          </a:r>
          <a:endParaRPr lang="en-US" sz="1800" kern="1200" dirty="0">
            <a:ln w="6350">
              <a:solidFill>
                <a:schemeClr val="tx1">
                  <a:alpha val="30000"/>
                </a:schemeClr>
              </a:solidFill>
            </a:ln>
            <a:latin typeface="BM JUA OTF" panose="02020603020101020101" pitchFamily="18" charset="-127"/>
            <a:ea typeface="BM JUA OTF" panose="02020603020101020101" pitchFamily="18" charset="-127"/>
          </a:endParaRPr>
        </a:p>
      </dsp:txBody>
      <dsp:txXfrm>
        <a:off x="8171991" y="707929"/>
        <a:ext cx="2715949" cy="2860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2980-0F4C-8945-A71F-61C56EBF964B}" type="datetimeFigureOut">
              <a:rPr kumimoji="1" lang="ko-Kore-KR" altLang="en-US" smtClean="0"/>
              <a:t>2023. 5. 8.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E473-4E71-4E4B-AC36-7002DDCB0D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39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BE473-4E71-4E4B-AC36-7002DDCB0DE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870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BE473-4E71-4E4B-AC36-7002DDCB0DE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963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BE473-4E71-4E4B-AC36-7002DDCB0DE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750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4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2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6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3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9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900" kern="1200" cap="all" spc="1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lang="en-US" sz="900" kern="1200" cap="none" spc="1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0" kern="1200" spc="8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 spc="2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 spc="2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2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2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2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akle.mk.co.kr/view.php?year=2022&amp;no=40636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icy.nl.go.kr/search/searchDetail.do?rec_key=SH2_PLC2021026106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sm.co.kr/news/articleView.html?idxno=92425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비디오 3" descr="주식 시장 막대형 차트">
            <a:extLst>
              <a:ext uri="{FF2B5EF4-FFF2-40B4-BE49-F238E27FC236}">
                <a16:creationId xmlns:a16="http://schemas.microsoft.com/office/drawing/2014/main" id="{BE0EA3CF-9574-3BC2-5162-CCE06A1EC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2B175-9E8D-C94B-3223-578F97C40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688205"/>
            <a:ext cx="10190071" cy="1299290"/>
          </a:xfrm>
        </p:spPr>
        <p:txBody>
          <a:bodyPr anchor="b">
            <a:normAutofit/>
          </a:bodyPr>
          <a:lstStyle/>
          <a:p>
            <a:r>
              <a:rPr kumimoji="1" lang="ko-KR" altLang="en-US" sz="2800" dirty="0" err="1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팬데믹으로</a:t>
            </a:r>
            <a:r>
              <a:rPr kumimoji="1" lang="ko-KR" altLang="en-US" sz="2800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인한 문화활동의 양상 분석</a:t>
            </a:r>
            <a:endParaRPr kumimoji="1" lang="ko-Kore-KR" altLang="en-US" sz="2800" dirty="0">
              <a:solidFill>
                <a:srgbClr val="FFFFFF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2E9A58-E3B8-E206-3071-AFE2EA6E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81306"/>
            <a:ext cx="9781327" cy="947784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en-US" altLang="ko-Kore-KR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</a:t>
            </a:r>
            <a:r>
              <a:rPr kumimoji="1" lang="ko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조 </a:t>
            </a:r>
            <a:r>
              <a:rPr kumimoji="1" lang="ko-Kore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데믹이들</a:t>
            </a:r>
            <a:endParaRPr kumimoji="1" lang="en-US" altLang="ko-Kore-KR" sz="2200" dirty="0">
              <a:solidFill>
                <a:srgbClr val="FFFFF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ore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강영민</a:t>
            </a:r>
            <a:r>
              <a:rPr kumimoji="1" lang="en-US" altLang="ko-Kore-KR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김성윤</a:t>
            </a:r>
            <a:r>
              <a:rPr kumimoji="1" lang="en-US" altLang="ko-KR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이성일</a:t>
            </a:r>
            <a:r>
              <a:rPr kumimoji="1" lang="en-US" altLang="ko-KR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200" dirty="0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200" dirty="0" err="1">
                <a:solidFill>
                  <a:srgbClr val="FFFFF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이호건</a:t>
            </a:r>
            <a:endParaRPr kumimoji="1" lang="ko-Kore-KR" altLang="en-US" sz="2200" dirty="0">
              <a:solidFill>
                <a:srgbClr val="FFFFF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6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DE8E4-A7A5-573E-DED2-3921CA88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212" y="0"/>
            <a:ext cx="5273641" cy="404879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75707-3CFD-3B9F-6273-40021918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83" y="1058131"/>
            <a:ext cx="8924274" cy="381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94542-049A-9222-D7E5-226364BFA434}"/>
              </a:ext>
            </a:extLst>
          </p:cNvPr>
          <p:cNvSpPr txBox="1"/>
          <p:nvPr/>
        </p:nvSpPr>
        <p:spPr>
          <a:xfrm>
            <a:off x="6264165" y="1070586"/>
            <a:ext cx="735725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0FC62-364C-1259-8117-6C469F68AA25}"/>
              </a:ext>
            </a:extLst>
          </p:cNvPr>
          <p:cNvSpPr txBox="1"/>
          <p:nvPr/>
        </p:nvSpPr>
        <p:spPr>
          <a:xfrm>
            <a:off x="9322676" y="1058131"/>
            <a:ext cx="367863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0FB5F87-2725-E0A4-8408-AC9C59747B50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6115917" y="905420"/>
            <a:ext cx="220717" cy="1289711"/>
          </a:xfrm>
          <a:prstGeom prst="bentConnector2">
            <a:avLst/>
          </a:prstGeom>
          <a:ln w="63500" cap="flat">
            <a:solidFill>
              <a:schemeClr val="tx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71940E0-5634-981F-5C29-DF9EA99C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83" y="2067024"/>
            <a:ext cx="9433561" cy="199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4D3224-DCCC-3653-215E-0B6F8DFB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863" y="4048795"/>
            <a:ext cx="7772400" cy="2451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716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8F3377E-D935-9DF4-148F-95A70E2AB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682422"/>
              </p:ext>
            </p:extLst>
          </p:nvPr>
        </p:nvGraphicFramePr>
        <p:xfrm>
          <a:off x="1155886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94ECA2D-40CC-D836-DE86-33F828B3F420}"/>
              </a:ext>
            </a:extLst>
          </p:cNvPr>
          <p:cNvSpPr txBox="1"/>
          <p:nvPr/>
        </p:nvSpPr>
        <p:spPr>
          <a:xfrm>
            <a:off x="1155886" y="1253331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Goals</a:t>
            </a:r>
            <a:endParaRPr kumimoji="1" lang="ko-Kore-KR" altLang="en-US" sz="4400" dirty="0">
              <a:effectLst>
                <a:outerShdw blurRad="50800" dist="50800" dir="5400000" algn="ctr" rotWithShape="0">
                  <a:schemeClr val="bg1"/>
                </a:outerShdw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16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43221F4-1402-F1A4-05BA-D7C0480D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Keywords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295BB61-8516-0D90-6000-E0A92FF33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367159"/>
              </p:ext>
            </p:extLst>
          </p:nvPr>
        </p:nvGraphicFramePr>
        <p:xfrm>
          <a:off x="1931074" y="2364823"/>
          <a:ext cx="8326804" cy="2965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003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97D665-71B4-C6FE-DD75-7EC9B5F0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004" y="849125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ore-KR" sz="4800" kern="1200">
                <a:solidFill>
                  <a:schemeClr val="tx2">
                    <a:alpha val="84000"/>
                  </a:schemeClr>
                </a:solidFill>
                <a:effectLst>
                  <a:reflection stA="45000" endPos="50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Data set</a:t>
            </a:r>
            <a:endParaRPr kumimoji="1" lang="en-US" altLang="en-US" sz="4800" kern="1200" dirty="0">
              <a:solidFill>
                <a:schemeClr val="tx2">
                  <a:alpha val="84000"/>
                </a:schemeClr>
              </a:solidFill>
              <a:effectLst>
                <a:reflection stA="45000" endPos="50000" dist="50800" dir="5400000" sy="-10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Graphic 6" descr="데이터베이스">
            <a:extLst>
              <a:ext uri="{FF2B5EF4-FFF2-40B4-BE49-F238E27FC236}">
                <a16:creationId xmlns:a16="http://schemas.microsoft.com/office/drawing/2014/main" id="{620628DA-CFE6-4BA8-9A24-A0CE41BF64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650" y="881264"/>
            <a:ext cx="5121658" cy="5121658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86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EA27-8772-7CC5-9283-878BA7D5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99167"/>
            <a:ext cx="3695700" cy="5259666"/>
          </a:xfrm>
        </p:spPr>
        <p:txBody>
          <a:bodyPr/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문화 예술 관람 현황 및 희망 분야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" altLang="ko-Kore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cols=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기간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나이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거주지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수입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작년 대비 증가 문화활동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작년 대비 감소 문화 활동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순위 희망 문화 활동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순위 희망 문화활동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없음</a:t>
            </a:r>
            <a:r>
              <a:rPr lang="en-US" altLang="ko-K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  <a:r>
              <a:rPr lang="ko-KR" alt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이 많이 보임</a:t>
            </a:r>
            <a:endParaRPr kumimoji="1" lang="ko-Kore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55FAD7-3E21-58FA-83D8-2BF1B2B35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740054"/>
            <a:ext cx="8077200" cy="2453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92CDC13-F4E2-64E6-F549-985734B0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56" y="3546474"/>
            <a:ext cx="8070244" cy="2453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7DB63A-4C13-80A2-9A1D-C787F752B564}"/>
              </a:ext>
            </a:extLst>
          </p:cNvPr>
          <p:cNvSpPr txBox="1"/>
          <p:nvPr/>
        </p:nvSpPr>
        <p:spPr>
          <a:xfrm>
            <a:off x="8153400" y="858279"/>
            <a:ext cx="3695700" cy="507831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61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CD309B0-1878-D8D1-8F13-B752942A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627" y="2242112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en-US" sz="4800" kern="1200" dirty="0" err="1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영화</a:t>
            </a:r>
            <a:r>
              <a:rPr kumimoji="1" lang="en-US" altLang="ko-KR" sz="4800" kern="1200" dirty="0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4800" kern="1200" dirty="0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관련 데이터</a:t>
            </a:r>
            <a:endParaRPr kumimoji="1" lang="en-US" altLang="en-US" sz="4800" kern="1200" dirty="0">
              <a:solidFill>
                <a:schemeClr val="tx2"/>
              </a:solidFill>
              <a:effectLst>
                <a:reflection stA="50000" endPos="65000" dist="50800" dir="5400000" sy="-10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Clapper board">
            <a:extLst>
              <a:ext uri="{FF2B5EF4-FFF2-40B4-BE49-F238E27FC236}">
                <a16:creationId xmlns:a16="http://schemas.microsoft.com/office/drawing/2014/main" id="{A2932C9E-3BAE-7CDF-6E5F-79E502C2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312" y="1222314"/>
            <a:ext cx="3919694" cy="3919694"/>
          </a:xfrm>
          <a:prstGeom prst="rect">
            <a:avLst/>
          </a:prstGeom>
        </p:spPr>
      </p:pic>
      <p:grpSp>
        <p:nvGrpSpPr>
          <p:cNvPr id="56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07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0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208" name="Freeform: Shape 820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9" name="Freeform: Shape 820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0" name="Freeform: Shape 820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1" name="Freeform: Shape 821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2" name="Freeform: Shape 821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21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17" name="Freeform: Shape 821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8" name="Freeform: Shape 821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9" name="Freeform: Shape 821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0" name="Freeform: Shape 821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225" name="Rectangle 822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27" name="Rectangle 822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29" name="Rectangle 822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0D2CDF7-45F8-1932-5D52-B4B3EB8D26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r="3013" b="-1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31" name="Group 8230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823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234" name="Freeform: Shape 823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5" name="Freeform: Shape 823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6" name="Freeform: Shape 823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7" name="Freeform: Shape 823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8" name="Freeform: Shape 823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9" name="Freeform: Shape 823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0" name="Freeform: Shape 823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24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8244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8245" name="Freeform: Shape 824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6" name="Freeform: Shape 824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4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258" name="Freeform: Shape 825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9" name="Freeform: Shape 825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0" name="Freeform: Shape 825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1" name="Freeform: Shape 826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2" name="Freeform: Shape 826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48" name="Freeform: Shape 82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9" name="Freeform: Shape 82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0" name="Freeform: Shape 82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1" name="Freeform: Shape 82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2" name="Freeform: Shape 82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3" name="Freeform: Shape 82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4" name="Freeform: Shape 82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5" name="Freeform: Shape 82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6" name="Freeform: Shape 82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7" name="Freeform: Shape 82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2644A-0956-7FE2-5B5D-93C9062F4F1B}"/>
              </a:ext>
            </a:extLst>
          </p:cNvPr>
          <p:cNvSpPr txBox="1"/>
          <p:nvPr/>
        </p:nvSpPr>
        <p:spPr>
          <a:xfrm>
            <a:off x="532332" y="272491"/>
            <a:ext cx="9449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코로나 유행 이전과 유행 중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유행 후 영화관 매출 및 관객 수 데이터</a:t>
            </a:r>
            <a:endParaRPr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42CB0-BF54-0019-4EBC-86D23BC050E7}"/>
              </a:ext>
            </a:extLst>
          </p:cNvPr>
          <p:cNvSpPr txBox="1"/>
          <p:nvPr/>
        </p:nvSpPr>
        <p:spPr>
          <a:xfrm>
            <a:off x="1649663" y="4743492"/>
            <a:ext cx="646375" cy="64633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63DA4-C068-85A0-D97B-39A66B2012B2}"/>
              </a:ext>
            </a:extLst>
          </p:cNvPr>
          <p:cNvSpPr txBox="1"/>
          <p:nvPr/>
        </p:nvSpPr>
        <p:spPr>
          <a:xfrm>
            <a:off x="558814" y="5899256"/>
            <a:ext cx="11252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관객 점유율은 물론 개봉 편수가 현저히 차이나는 모습 특히 코로나 이후로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배 이상 차이가 남</a:t>
            </a:r>
            <a:endParaRPr lang="ko-Kore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E090-8D70-B45A-05A0-76702FBA25BF}"/>
              </a:ext>
            </a:extLst>
          </p:cNvPr>
          <p:cNvSpPr txBox="1"/>
          <p:nvPr/>
        </p:nvSpPr>
        <p:spPr>
          <a:xfrm>
            <a:off x="4280020" y="4790013"/>
            <a:ext cx="646375" cy="64633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97A2B-DBDA-F6B9-41DC-EB5DBD27E94E}"/>
              </a:ext>
            </a:extLst>
          </p:cNvPr>
          <p:cNvSpPr txBox="1"/>
          <p:nvPr/>
        </p:nvSpPr>
        <p:spPr>
          <a:xfrm>
            <a:off x="6844168" y="4790012"/>
            <a:ext cx="646375" cy="64633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D3D7B-2D2F-C41D-0260-0770F772252D}"/>
              </a:ext>
            </a:extLst>
          </p:cNvPr>
          <p:cNvSpPr txBox="1"/>
          <p:nvPr/>
        </p:nvSpPr>
        <p:spPr>
          <a:xfrm>
            <a:off x="9484327" y="4809253"/>
            <a:ext cx="646375" cy="64633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1546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49" name="Rectangle 934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51" name="Rectangle 935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35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354" name="Freeform: Shape 935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355" name="Freeform: Shape 935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6" name="Freeform: Shape 935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7" name="Freeform: Shape 935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8" name="Freeform: Shape 935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9" name="Freeform: Shape 935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0" name="Freeform: Shape 935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1" name="Freeform: Shape 936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5A0205-32C4-ABAF-4CAB-9F19433F8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3" r="1" b="1"/>
          <a:stretch/>
        </p:blipFill>
        <p:spPr bwMode="auto">
          <a:xfrm>
            <a:off x="5996628" y="10"/>
            <a:ext cx="61953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6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36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366" name="Freeform: Shape 936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7" name="Freeform: Shape 936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8" name="Freeform: Shape 936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9" name="Freeform: Shape 936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0" name="Freeform: Shape 936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1" name="Freeform: Shape 937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2" name="Freeform: Shape 937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65" name="Freeform: Shape 936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35E2A9-3B2F-33AE-B3EB-148473903525}"/>
              </a:ext>
            </a:extLst>
          </p:cNvPr>
          <p:cNvSpPr txBox="1"/>
          <p:nvPr/>
        </p:nvSpPr>
        <p:spPr>
          <a:xfrm>
            <a:off x="265968" y="2992929"/>
            <a:ext cx="61087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마스크 해제 등 포스트 코로나를 바라보는 </a:t>
            </a:r>
            <a:endParaRPr lang="en-US" altLang="ko-KR" sz="2800" b="1" i="0" u="none" strike="noStrike" dirty="0">
              <a:solidFill>
                <a:srgbClr val="000000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2023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년 영화 산업 관련 매출 지표</a:t>
            </a:r>
            <a:endParaRPr lang="ko-KR" altLang="en-US" sz="2800" b="0" i="0" u="none" strike="noStrike" dirty="0">
              <a:solidFill>
                <a:srgbClr val="000000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br>
              <a:rPr lang="ko-KR" alt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ko-KR" altLang="en-US" dirty="0"/>
            </a:b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0AF23-8207-EAB5-81D9-FA20BF62B2B1}"/>
              </a:ext>
            </a:extLst>
          </p:cNvPr>
          <p:cNvSpPr txBox="1"/>
          <p:nvPr/>
        </p:nvSpPr>
        <p:spPr>
          <a:xfrm>
            <a:off x="-80246" y="6623023"/>
            <a:ext cx="10519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영화진흥위원회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ko-Kore-KR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www.kofic.or.kr</a:t>
            </a: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" altLang="ko-Kore-KR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kofic</a:t>
            </a: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/business/board/</a:t>
            </a:r>
            <a:r>
              <a:rPr lang="en" altLang="ko-Kore-KR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selectBoardDetail.do?boardNumber</a:t>
            </a: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=2#none)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7040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33609D13-CB83-4F4B-BB01-27F01BE4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BD156E-E42F-4CFB-89AD-312AEC75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8B96A24-322B-419A-847B-E8C600AA5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27E1425-F9A6-4F2D-8335-CBA7062B9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7DF7F24-8721-4CD5-AE3B-C72BCE288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0C58FE3-4394-46E8-9039-2D69C594B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2D8E899-B726-49F6-9C9F-59A314701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2131D2-A82F-4603-9B6A-EA00FEB82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CCDA1D5-C84B-470D-A2E1-5E51E8A85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BF2B54C-D2E2-4A3E-8DA8-E56D7375C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505F4D-B4C3-4EB9-9252-F7229CBD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425D86-451A-F442-27B7-B979D8FA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92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en-US" sz="4800" kern="1200" dirty="0" err="1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여행</a:t>
            </a:r>
            <a:r>
              <a:rPr kumimoji="1" lang="en-US" altLang="ko-KR" sz="4800" kern="1200" dirty="0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4800" kern="1200" dirty="0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관련 데이터</a:t>
            </a:r>
            <a:endParaRPr kumimoji="1" lang="en-US" altLang="en-US" sz="4800" kern="1200" dirty="0">
              <a:solidFill>
                <a:schemeClr val="tx2"/>
              </a:solidFill>
              <a:effectLst>
                <a:reflection stA="50000" endPos="65000" dist="50800" dir="5400000" sy="-10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Graphic 6" descr="비행기">
            <a:extLst>
              <a:ext uri="{FF2B5EF4-FFF2-40B4-BE49-F238E27FC236}">
                <a16:creationId xmlns:a16="http://schemas.microsoft.com/office/drawing/2014/main" id="{9412AFA2-B4DB-A2EA-278B-E2473575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001191"/>
            <a:ext cx="4781280" cy="4781280"/>
          </a:xfrm>
          <a:prstGeom prst="rect">
            <a:avLst/>
          </a:prstGeom>
        </p:spPr>
      </p:pic>
      <p:grpSp>
        <p:nvGrpSpPr>
          <p:cNvPr id="52" name="Top left">
            <a:extLst>
              <a:ext uri="{FF2B5EF4-FFF2-40B4-BE49-F238E27FC236}">
                <a16:creationId xmlns:a16="http://schemas.microsoft.com/office/drawing/2014/main" id="{FF47B612-7B2E-4A09-9B53-40BDE435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99A3C89-9112-4DA1-8BB8-8DE0F7A7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847D53-C868-4FD8-A29C-4C44BCBA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11266F6-080B-489F-9B02-B5C4DE4EB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A0BBAD6-8B87-4B31-89B8-E2C854FF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D79712E-3AD5-4656-A6A0-54C4087A0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1635E33-4458-4D3F-A1C4-264AC522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32BB39-F871-43E7-A232-C65BFFA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AE45D09-4993-4718-82A0-BA2217EB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Cross">
            <a:extLst>
              <a:ext uri="{FF2B5EF4-FFF2-40B4-BE49-F238E27FC236}">
                <a16:creationId xmlns:a16="http://schemas.microsoft.com/office/drawing/2014/main" id="{3BC5998F-E162-4A33-9E87-01942908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59320D-EB3E-4C80-8E86-8A18306B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7AF5EE-95F6-4B57-B8DD-5051D2EB9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021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93C1B-7461-0299-8715-9C703613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많은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사람들이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팬데믹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시기 여행을 원함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10DFC3F-25E1-5CF0-7B07-68BB3EBC03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27550-CA94-5381-4E66-ECF29977E484}"/>
              </a:ext>
            </a:extLst>
          </p:cNvPr>
          <p:cNvSpPr txBox="1"/>
          <p:nvPr/>
        </p:nvSpPr>
        <p:spPr>
          <a:xfrm>
            <a:off x="-88900" y="6611779"/>
            <a:ext cx="8147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sz="1000" b="0" i="0" u="none" strike="noStrike" dirty="0"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0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" altLang="ko-Kore-KR" sz="1000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https://mirakle.mk.co.kr/view.php?year=2022&amp;no=406364</a:t>
            </a:r>
            <a:r>
              <a:rPr lang="en" altLang="ko-Kore-KR" sz="10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675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F81057C-C8DE-FF3E-F435-55C9DC69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56" y="2185340"/>
            <a:ext cx="7103044" cy="20658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br>
              <a:rPr kumimoji="1" lang="en-US" altLang="ko-KR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br>
              <a:rPr kumimoji="1" lang="en-US" altLang="ko-KR" sz="32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Background &amp; Goals</a:t>
            </a: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 set </a:t>
            </a: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Expected results</a:t>
            </a: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Project schedule &amp; Division labor</a:t>
            </a:r>
            <a:endParaRPr kumimoji="1" lang="en-US" altLang="en-US" sz="4000" kern="1200" dirty="0">
              <a:solidFill>
                <a:schemeClr val="tx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21" name="Straight Connector 50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1BDFAFB5-C6D8-157F-79EA-8DDDBBE2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577" y="1680836"/>
            <a:ext cx="3919694" cy="3919694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59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60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61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62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63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29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05" name="Rectangle 1235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06" name="Rectangle 1235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407" name="Top left">
            <a:extLst>
              <a:ext uri="{FF2B5EF4-FFF2-40B4-BE49-F238E27FC236}">
                <a16:creationId xmlns:a16="http://schemas.microsoft.com/office/drawing/2014/main" id="{459862C0-828C-4688-9C70-32B10630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2362" name="Freeform: Shape 12361">
              <a:extLst>
                <a:ext uri="{FF2B5EF4-FFF2-40B4-BE49-F238E27FC236}">
                  <a16:creationId xmlns:a16="http://schemas.microsoft.com/office/drawing/2014/main" id="{9D913CF1-1352-4A05-9FFE-BAC2B9EF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2363" name="Freeform: Shape 12362">
              <a:extLst>
                <a:ext uri="{FF2B5EF4-FFF2-40B4-BE49-F238E27FC236}">
                  <a16:creationId xmlns:a16="http://schemas.microsoft.com/office/drawing/2014/main" id="{594EFAD0-1F3C-4A6A-AA1D-211ED5654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4" name="Freeform: Shape 12363">
              <a:extLst>
                <a:ext uri="{FF2B5EF4-FFF2-40B4-BE49-F238E27FC236}">
                  <a16:creationId xmlns:a16="http://schemas.microsoft.com/office/drawing/2014/main" id="{5D71D53D-E478-4044-985B-57A5A530E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5" name="Freeform: Shape 12364">
              <a:extLst>
                <a:ext uri="{FF2B5EF4-FFF2-40B4-BE49-F238E27FC236}">
                  <a16:creationId xmlns:a16="http://schemas.microsoft.com/office/drawing/2014/main" id="{589D7948-C0E9-43BA-9CB4-975A6D94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6" name="Freeform: Shape 12365">
              <a:extLst>
                <a:ext uri="{FF2B5EF4-FFF2-40B4-BE49-F238E27FC236}">
                  <a16:creationId xmlns:a16="http://schemas.microsoft.com/office/drawing/2014/main" id="{02E1523D-C3CB-46C6-B1CD-14A95DF0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7" name="Freeform: Shape 12366">
              <a:extLst>
                <a:ext uri="{FF2B5EF4-FFF2-40B4-BE49-F238E27FC236}">
                  <a16:creationId xmlns:a16="http://schemas.microsoft.com/office/drawing/2014/main" id="{57C548BC-A312-4789-93A8-CBCFC2FC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8" name="Freeform: Shape 12367">
              <a:extLst>
                <a:ext uri="{FF2B5EF4-FFF2-40B4-BE49-F238E27FC236}">
                  <a16:creationId xmlns:a16="http://schemas.microsoft.com/office/drawing/2014/main" id="{DD0292AB-E3CA-4B26-BF97-0065659D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9" name="Freeform: Shape 12368">
              <a:extLst>
                <a:ext uri="{FF2B5EF4-FFF2-40B4-BE49-F238E27FC236}">
                  <a16:creationId xmlns:a16="http://schemas.microsoft.com/office/drawing/2014/main" id="{596E2A19-992B-423A-BC43-9132FB364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408" name="Freeform: Shape 12370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409" name="Content Placeholder 12353">
            <a:extLst>
              <a:ext uri="{FF2B5EF4-FFF2-40B4-BE49-F238E27FC236}">
                <a16:creationId xmlns:a16="http://schemas.microsoft.com/office/drawing/2014/main" id="{473D0DE6-EC7D-C32F-F46C-F1EBD9BF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238" y="3346432"/>
            <a:ext cx="5138126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관광산업 피해 실태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4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6DAC71D3-9B47-2517-AB39-3940511B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4158" y="688197"/>
            <a:ext cx="5622752" cy="3317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292" name="Picture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5AFD75-328C-327F-A4E3-92AFF664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5970" y="4418907"/>
            <a:ext cx="5622751" cy="20258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2410" name="Bottom Right">
            <a:extLst>
              <a:ext uri="{FF2B5EF4-FFF2-40B4-BE49-F238E27FC236}">
                <a16:creationId xmlns:a16="http://schemas.microsoft.com/office/drawing/2014/main" id="{AD4BD16E-C737-4940-9554-4F38D19BD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411" name="Graphic 157">
              <a:extLst>
                <a:ext uri="{FF2B5EF4-FFF2-40B4-BE49-F238E27FC236}">
                  <a16:creationId xmlns:a16="http://schemas.microsoft.com/office/drawing/2014/main" id="{ABCD3874-8B15-426E-9474-9E62D557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376" name="Freeform: Shape 12375">
                <a:extLst>
                  <a:ext uri="{FF2B5EF4-FFF2-40B4-BE49-F238E27FC236}">
                    <a16:creationId xmlns:a16="http://schemas.microsoft.com/office/drawing/2014/main" id="{B143CC60-7FC7-4C7A-83AE-C0407345C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77" name="Freeform: Shape 12376">
                <a:extLst>
                  <a:ext uri="{FF2B5EF4-FFF2-40B4-BE49-F238E27FC236}">
                    <a16:creationId xmlns:a16="http://schemas.microsoft.com/office/drawing/2014/main" id="{2A80F6FC-4D96-4FC3-84CF-DCDF434CE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78" name="Freeform: Shape 12377">
                <a:extLst>
                  <a:ext uri="{FF2B5EF4-FFF2-40B4-BE49-F238E27FC236}">
                    <a16:creationId xmlns:a16="http://schemas.microsoft.com/office/drawing/2014/main" id="{8BD39541-DE32-4CD1-8233-10583989C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79" name="Freeform: Shape 12378">
                <a:extLst>
                  <a:ext uri="{FF2B5EF4-FFF2-40B4-BE49-F238E27FC236}">
                    <a16:creationId xmlns:a16="http://schemas.microsoft.com/office/drawing/2014/main" id="{83223A41-CAE9-48C9-B0F1-4D7336609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0" name="Freeform: Shape 12379">
                <a:extLst>
                  <a:ext uri="{FF2B5EF4-FFF2-40B4-BE49-F238E27FC236}">
                    <a16:creationId xmlns:a16="http://schemas.microsoft.com/office/drawing/2014/main" id="{116E84E6-CDBF-4571-8BA3-F98186869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1" name="Freeform: Shape 12380">
                <a:extLst>
                  <a:ext uri="{FF2B5EF4-FFF2-40B4-BE49-F238E27FC236}">
                    <a16:creationId xmlns:a16="http://schemas.microsoft.com/office/drawing/2014/main" id="{51EE14EE-AE62-4058-8E52-70EF8007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2" name="Freeform: Shape 12381">
                <a:extLst>
                  <a:ext uri="{FF2B5EF4-FFF2-40B4-BE49-F238E27FC236}">
                    <a16:creationId xmlns:a16="http://schemas.microsoft.com/office/drawing/2014/main" id="{422A00BC-B1AC-4DB5-8CFE-61ABDEB27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75" name="Freeform: Shape 12374">
              <a:extLst>
                <a:ext uri="{FF2B5EF4-FFF2-40B4-BE49-F238E27FC236}">
                  <a16:creationId xmlns:a16="http://schemas.microsoft.com/office/drawing/2014/main" id="{D692FB9F-D2E4-4C66-BCD8-3EB98044B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8D943F-8B50-5FC1-8CAD-DE4161965A08}"/>
              </a:ext>
            </a:extLst>
          </p:cNvPr>
          <p:cNvSpPr txBox="1"/>
          <p:nvPr/>
        </p:nvSpPr>
        <p:spPr>
          <a:xfrm>
            <a:off x="-82247" y="6632205"/>
            <a:ext cx="91453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</a:t>
            </a:r>
            <a:r>
              <a:rPr lang="ko-KR" altLang="en-US" sz="1000" dirty="0"/>
              <a:t>  </a:t>
            </a:r>
            <a:r>
              <a:rPr lang="en" altLang="ko-Kore-KR" sz="1000" b="1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https://policy.nl.go.kr/search/searchDetail.do?rec_key=SH2_PLC20210261069</a:t>
            </a:r>
            <a:r>
              <a:rPr lang="en" altLang="ko-Kore-KR" sz="1000" b="1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" altLang="ko-Kore-KR" sz="1000" b="0" i="0" u="none" strike="noStrike" dirty="0">
              <a:effectLst/>
            </a:endParaRPr>
          </a:p>
          <a:p>
            <a:br>
              <a:rPr lang="en" altLang="ko-Kore-KR" sz="1000" dirty="0"/>
            </a:br>
            <a:br>
              <a:rPr lang="en" altLang="ko-Kore-KR" sz="1000" dirty="0"/>
            </a:b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71357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8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9" name="Freeform: Shape 17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8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9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0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1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2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3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8E18BF3-285B-2347-7468-0CE3EE73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391" y="2953993"/>
            <a:ext cx="10246090" cy="1471193"/>
          </a:xfrm>
        </p:spPr>
        <p:txBody>
          <a:bodyPr>
            <a:normAutofit/>
          </a:bodyPr>
          <a:lstStyle/>
          <a:p>
            <a:r>
              <a:rPr kumimoji="1" lang="ko-Kore-KR" altLang="en-US" sz="4800" dirty="0"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문학</a:t>
            </a:r>
            <a:r>
              <a:rPr kumimoji="1" lang="ko-KR" altLang="en-US" sz="4800" dirty="0"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4800" dirty="0"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관련</a:t>
            </a:r>
            <a:r>
              <a:rPr kumimoji="1" lang="ko-KR" altLang="en-US" sz="4800" dirty="0"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</a:t>
            </a:r>
            <a:endParaRPr kumimoji="1" lang="ko-Kore-KR" altLang="en-US" sz="4800" dirty="0">
              <a:effectLst>
                <a:reflection stA="50000" endPos="65000" dist="50800" dir="5400000" sy="-10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내용 개체 틀 4" descr="서적 단색으로 채워진">
            <a:extLst>
              <a:ext uri="{FF2B5EF4-FFF2-40B4-BE49-F238E27FC236}">
                <a16:creationId xmlns:a16="http://schemas.microsoft.com/office/drawing/2014/main" id="{571043C3-404B-BBBC-6FF7-36B94E3A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66" y="1951739"/>
            <a:ext cx="3808151" cy="3808151"/>
          </a:xfrm>
          <a:prstGeom prst="rect">
            <a:avLst/>
          </a:prstGeom>
        </p:spPr>
      </p:pic>
      <p:grpSp>
        <p:nvGrpSpPr>
          <p:cNvPr id="26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6" name="Freeform: Shape 26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7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30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31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32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33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35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4" name="Freeform: Shape 28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33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0" name="Rectangle 1332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471" name="Freeform: Shape 1332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472" name="Freeform: Shape 1332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473" name="Freeform: Shape 1332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47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330" name="Freeform: Shape 1332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1" name="Freeform: Shape 1333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2" name="Freeform: Shape 1333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3" name="Freeform: Shape 1333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4" name="Freeform: Shape 1333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5" name="Freeform: Shape 1333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6" name="Freeform: Shape 1333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47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3339" name="Freeform: Shape 1333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0" name="Freeform: Shape 1333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1" name="Freeform: Shape 1334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2" name="Freeform: Shape 1334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3" name="Freeform: Shape 1334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4" name="Freeform: Shape 1334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5" name="Freeform: Shape 1334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3476" name="Rectangle 1334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477" name="Rectangle 1334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478" name="Top left">
            <a:extLst>
              <a:ext uri="{FF2B5EF4-FFF2-40B4-BE49-F238E27FC236}">
                <a16:creationId xmlns:a16="http://schemas.microsoft.com/office/drawing/2014/main" id="{C23BAD38-30D1-4252-8149-903B66D8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3479" name="Freeform: Shape 13351">
              <a:extLst>
                <a:ext uri="{FF2B5EF4-FFF2-40B4-BE49-F238E27FC236}">
                  <a16:creationId xmlns:a16="http://schemas.microsoft.com/office/drawing/2014/main" id="{9EF8871A-7DF5-4751-8948-75984B0F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3353" name="Freeform: Shape 13352">
              <a:extLst>
                <a:ext uri="{FF2B5EF4-FFF2-40B4-BE49-F238E27FC236}">
                  <a16:creationId xmlns:a16="http://schemas.microsoft.com/office/drawing/2014/main" id="{46A6F3E3-6529-4B7E-8D31-317E141F1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4" name="Freeform: Shape 13353">
              <a:extLst>
                <a:ext uri="{FF2B5EF4-FFF2-40B4-BE49-F238E27FC236}">
                  <a16:creationId xmlns:a16="http://schemas.microsoft.com/office/drawing/2014/main" id="{8C70AD52-D54F-41A3-91B9-9BC0DDAF8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5" name="Freeform: Shape 13354">
              <a:extLst>
                <a:ext uri="{FF2B5EF4-FFF2-40B4-BE49-F238E27FC236}">
                  <a16:creationId xmlns:a16="http://schemas.microsoft.com/office/drawing/2014/main" id="{A37F2387-BA4B-46C5-ABBD-E9272097E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6" name="Freeform: Shape 13355">
              <a:extLst>
                <a:ext uri="{FF2B5EF4-FFF2-40B4-BE49-F238E27FC236}">
                  <a16:creationId xmlns:a16="http://schemas.microsoft.com/office/drawing/2014/main" id="{C2E1B2E0-5DD5-4599-BDEC-F26CEF9E9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7" name="Freeform: Shape 13356">
              <a:extLst>
                <a:ext uri="{FF2B5EF4-FFF2-40B4-BE49-F238E27FC236}">
                  <a16:creationId xmlns:a16="http://schemas.microsoft.com/office/drawing/2014/main" id="{6A88C97C-1B3C-4A30-B1C0-D4AFEDC97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8" name="Freeform: Shape 13357">
              <a:extLst>
                <a:ext uri="{FF2B5EF4-FFF2-40B4-BE49-F238E27FC236}">
                  <a16:creationId xmlns:a16="http://schemas.microsoft.com/office/drawing/2014/main" id="{86C4CC9D-7C49-41ED-8FE2-61EC66F0B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9" name="Freeform: Shape 13358">
              <a:extLst>
                <a:ext uri="{FF2B5EF4-FFF2-40B4-BE49-F238E27FC236}">
                  <a16:creationId xmlns:a16="http://schemas.microsoft.com/office/drawing/2014/main" id="{C51EA8C3-05E0-4F68-9BA7-F3F6C669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B4CCEF3-FCF2-F622-A2F9-1B50391F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87" y="1993004"/>
            <a:ext cx="9311737" cy="20658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코로나 유행 전과 유행 중일 때 독서량 변화 </a:t>
            </a:r>
            <a:br>
              <a:rPr lang="en-US" altLang="ko-KR" sz="2400" b="1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" altLang="ko-Kore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cols =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년도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 err="1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분석달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지역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연령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성별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대출 수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대출 멤버십 수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독서량 </a:t>
            </a:r>
            <a:b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kumimoji="1" lang="en-US" altLang="en-US" sz="6600" kern="1200" dirty="0">
              <a:solidFill>
                <a:schemeClr val="tx2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3480" name="Cross">
            <a:extLst>
              <a:ext uri="{FF2B5EF4-FFF2-40B4-BE49-F238E27FC236}">
                <a16:creationId xmlns:a16="http://schemas.microsoft.com/office/drawing/2014/main" id="{4927067E-BE13-4DBB-AC1E-9847B890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3481" name="Straight Connector 13361">
              <a:extLst>
                <a:ext uri="{FF2B5EF4-FFF2-40B4-BE49-F238E27FC236}">
                  <a16:creationId xmlns:a16="http://schemas.microsoft.com/office/drawing/2014/main" id="{B62F8BF3-36CC-4073-AE00-A422A57FD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63" name="Straight Connector 13362">
              <a:extLst>
                <a:ext uri="{FF2B5EF4-FFF2-40B4-BE49-F238E27FC236}">
                  <a16:creationId xmlns:a16="http://schemas.microsoft.com/office/drawing/2014/main" id="{795C5F4E-7F61-464E-B716-44F579755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316" name="Picture 4">
            <a:extLst>
              <a:ext uri="{FF2B5EF4-FFF2-40B4-BE49-F238E27FC236}">
                <a16:creationId xmlns:a16="http://schemas.microsoft.com/office/drawing/2014/main" id="{18D17844-F5D8-15D7-457D-2184787A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107" y="2511115"/>
            <a:ext cx="5151489" cy="35293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AF5147D2-9752-ED03-BFE4-2DF8B382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51" y="2559536"/>
            <a:ext cx="5151489" cy="3480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482" name="Bottom Right">
            <a:extLst>
              <a:ext uri="{FF2B5EF4-FFF2-40B4-BE49-F238E27FC236}">
                <a16:creationId xmlns:a16="http://schemas.microsoft.com/office/drawing/2014/main" id="{D11A5264-0A9F-46A0-B3ED-9B336D97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3366" name="Graphic 157">
              <a:extLst>
                <a:ext uri="{FF2B5EF4-FFF2-40B4-BE49-F238E27FC236}">
                  <a16:creationId xmlns:a16="http://schemas.microsoft.com/office/drawing/2014/main" id="{A1B8A55C-B130-4222-B98F-16CA78B9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368" name="Freeform: Shape 13367">
                <a:extLst>
                  <a:ext uri="{FF2B5EF4-FFF2-40B4-BE49-F238E27FC236}">
                    <a16:creationId xmlns:a16="http://schemas.microsoft.com/office/drawing/2014/main" id="{82D40CFF-E2DF-48E0-8896-5166887A3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69" name="Freeform: Shape 13368">
                <a:extLst>
                  <a:ext uri="{FF2B5EF4-FFF2-40B4-BE49-F238E27FC236}">
                    <a16:creationId xmlns:a16="http://schemas.microsoft.com/office/drawing/2014/main" id="{37A4DB32-F7AD-42D8-A125-6CFB9B252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70" name="Freeform: Shape 13369">
                <a:extLst>
                  <a:ext uri="{FF2B5EF4-FFF2-40B4-BE49-F238E27FC236}">
                    <a16:creationId xmlns:a16="http://schemas.microsoft.com/office/drawing/2014/main" id="{76CA230A-C491-40F1-B028-898C23C8D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83" name="Freeform: Shape 13370">
                <a:extLst>
                  <a:ext uri="{FF2B5EF4-FFF2-40B4-BE49-F238E27FC236}">
                    <a16:creationId xmlns:a16="http://schemas.microsoft.com/office/drawing/2014/main" id="{E27DB684-4D1D-4152-8ECC-62EC93D71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84" name="Freeform: Shape 13371">
                <a:extLst>
                  <a:ext uri="{FF2B5EF4-FFF2-40B4-BE49-F238E27FC236}">
                    <a16:creationId xmlns:a16="http://schemas.microsoft.com/office/drawing/2014/main" id="{70AD88BE-AE84-4CD6-A22A-26C3D9BD20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85" name="Freeform: Shape 13372">
                <a:extLst>
                  <a:ext uri="{FF2B5EF4-FFF2-40B4-BE49-F238E27FC236}">
                    <a16:creationId xmlns:a16="http://schemas.microsoft.com/office/drawing/2014/main" id="{FC9DC46C-EF52-4B9D-98C0-6225FB9D5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86" name="Freeform: Shape 13373">
                <a:extLst>
                  <a:ext uri="{FF2B5EF4-FFF2-40B4-BE49-F238E27FC236}">
                    <a16:creationId xmlns:a16="http://schemas.microsoft.com/office/drawing/2014/main" id="{AC279F2D-8036-4201-8D63-8BE961F09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67" name="Freeform: Shape 13366">
              <a:extLst>
                <a:ext uri="{FF2B5EF4-FFF2-40B4-BE49-F238E27FC236}">
                  <a16:creationId xmlns:a16="http://schemas.microsoft.com/office/drawing/2014/main" id="{2554FA09-485D-4EB3-9D6F-C19A292F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E81DAB-161F-0013-B780-97690BFA2904}"/>
              </a:ext>
            </a:extLst>
          </p:cNvPr>
          <p:cNvSpPr txBox="1"/>
          <p:nvPr/>
        </p:nvSpPr>
        <p:spPr>
          <a:xfrm>
            <a:off x="3694512" y="2569268"/>
            <a:ext cx="753008" cy="341632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8C846-7114-F301-7749-1ADF3C554721}"/>
              </a:ext>
            </a:extLst>
          </p:cNvPr>
          <p:cNvSpPr txBox="1"/>
          <p:nvPr/>
        </p:nvSpPr>
        <p:spPr>
          <a:xfrm>
            <a:off x="9804725" y="2556078"/>
            <a:ext cx="753008" cy="341632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071148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9BD19-625D-6016-4A36-3434A9D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울산의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경우는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F07B40-F6DD-9D80-053C-D8822B683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1100"/>
            <a:ext cx="10514125" cy="1325563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A6AA5DC-C5E4-A39B-2058-EEC9B6CA9D78}"/>
              </a:ext>
            </a:extLst>
          </p:cNvPr>
          <p:cNvCxnSpPr/>
          <p:nvPr/>
        </p:nvCxnSpPr>
        <p:spPr>
          <a:xfrm>
            <a:off x="4572000" y="3276600"/>
            <a:ext cx="581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18F6E-AFF1-DB30-4B8B-F1FA8BD05DEC}"/>
              </a:ext>
            </a:extLst>
          </p:cNvPr>
          <p:cNvSpPr txBox="1"/>
          <p:nvPr/>
        </p:nvSpPr>
        <p:spPr>
          <a:xfrm>
            <a:off x="-49213" y="6622187"/>
            <a:ext cx="9242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sz="1000" b="0" i="0" u="none" strike="noStrike" dirty="0">
                <a:effectLst/>
                <a:latin typeface="Arial" panose="020B0604020202020204" pitchFamily="34" charset="0"/>
              </a:rPr>
              <a:t>출처</a:t>
            </a:r>
            <a:r>
              <a:rPr lang="en-US" altLang="ko-KR" sz="10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" altLang="ko-Kore-KR" sz="1000" b="0" i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https://www.iusm.co.kr/news/articleView.html?idxno=924256</a:t>
            </a:r>
            <a:r>
              <a:rPr lang="en" altLang="ko-Kore-KR" sz="1000" b="0" i="0" u="none" strike="noStrike" dirty="0">
                <a:effectLst/>
                <a:latin typeface="Arial" panose="020B0604020202020204" pitchFamily="34" charset="0"/>
              </a:rPr>
              <a:t> )</a:t>
            </a:r>
            <a:endParaRPr lang="en" altLang="ko-Kore-KR" sz="1000" b="0" i="0" u="none" strike="noStrike" dirty="0">
              <a:effectLst/>
            </a:endParaRPr>
          </a:p>
          <a:p>
            <a:br>
              <a:rPr lang="en" altLang="ko-Kore-KR" dirty="0"/>
            </a:br>
            <a:br>
              <a:rPr lang="en" altLang="ko-Kore-KR" dirty="0"/>
            </a:b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41732-3149-5471-8321-60748EB77612}"/>
              </a:ext>
            </a:extLst>
          </p:cNvPr>
          <p:cNvSpPr txBox="1"/>
          <p:nvPr/>
        </p:nvSpPr>
        <p:spPr>
          <a:xfrm>
            <a:off x="838200" y="4417497"/>
            <a:ext cx="7773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 평균 대출도서 수는 </a:t>
            </a:r>
            <a:r>
              <a:rPr lang="en-US" altLang="ko-KR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6,859</a:t>
            </a:r>
            <a:r>
              <a:rPr lang="ko-KR" altLang="en-US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권으로</a:t>
            </a:r>
            <a:r>
              <a:rPr lang="en-US" altLang="ko-KR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2019</a:t>
            </a:r>
            <a:r>
              <a:rPr lang="ko-KR" altLang="en-US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 </a:t>
            </a:r>
            <a:r>
              <a:rPr lang="en-US" altLang="ko-KR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9,094</a:t>
            </a:r>
            <a:r>
              <a:rPr lang="ko-KR" altLang="en-US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권보다 </a:t>
            </a:r>
            <a:r>
              <a:rPr lang="en-US" altLang="ko-KR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30%</a:t>
            </a:r>
            <a:r>
              <a:rPr lang="ko-KR" altLang="en-US" b="0" i="0" u="none" strike="noStrike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가량 감소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60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10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" name="Freeform: Shape 10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7" name="Freeform: Shape 11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8" name="Freeform: Shape 11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11" name="Rectangle 13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2" name="Rectangle 13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3" name="Top left">
            <a:extLst>
              <a:ext uri="{FF2B5EF4-FFF2-40B4-BE49-F238E27FC236}">
                <a16:creationId xmlns:a16="http://schemas.microsoft.com/office/drawing/2014/main" id="{ED101B41-AC74-41E8-B659-534680A63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9112AE-565B-4F36-869A-6CA38DB4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4" name="Freeform: Shape 139">
              <a:extLst>
                <a:ext uri="{FF2B5EF4-FFF2-40B4-BE49-F238E27FC236}">
                  <a16:creationId xmlns:a16="http://schemas.microsoft.com/office/drawing/2014/main" id="{57348608-0801-437E-90C2-747259E9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455AC85-8920-49E7-A166-4B875F639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399F655-08EC-4F0F-92C1-DF049B32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CAE461F-211A-40B3-A572-690991D7F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ECE3A5C-A069-4659-8306-C345D9FEC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E997893-E78C-4B81-B62D-A2EC89FF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E9BF673-56C0-4AC3-804F-66BDBF466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74536D-3C21-8663-131B-210DFC7D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744909"/>
            <a:ext cx="5471347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5400" kern="1200">
                <a:solidFill>
                  <a:schemeClr val="tx2"/>
                </a:solidFill>
                <a:effectLst>
                  <a:reflection stA="50000" endPos="65000" dist="50800" dir="5400000" sy="-100000" algn="bl" rotWithShape="0"/>
                </a:effectLst>
                <a:latin typeface="+mj-lt"/>
                <a:ea typeface="+mj-ea"/>
                <a:cs typeface="+mj-cs"/>
              </a:rPr>
              <a:t>Expected results</a:t>
            </a:r>
            <a:endParaRPr kumimoji="1" lang="en-US" altLang="en-US" sz="5400" kern="1200">
              <a:solidFill>
                <a:schemeClr val="tx2"/>
              </a:solidFill>
              <a:effectLst>
                <a:reflection stA="50000" endPos="65000" dist="508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48" name="Cross">
            <a:extLst>
              <a:ext uri="{FF2B5EF4-FFF2-40B4-BE49-F238E27FC236}">
                <a16:creationId xmlns:a16="http://schemas.microsoft.com/office/drawing/2014/main" id="{448E476D-45E3-4FCD-9453-19DE45F37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507D607-360D-4059-9841-2FD23101A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Straight Connector 149">
              <a:extLst>
                <a:ext uri="{FF2B5EF4-FFF2-40B4-BE49-F238E27FC236}">
                  <a16:creationId xmlns:a16="http://schemas.microsoft.com/office/drawing/2014/main" id="{F6EB05E8-E37B-497A-8F52-86EFA72F9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그래픽 11" descr="전구 단색으로 채워진">
            <a:extLst>
              <a:ext uri="{FF2B5EF4-FFF2-40B4-BE49-F238E27FC236}">
                <a16:creationId xmlns:a16="http://schemas.microsoft.com/office/drawing/2014/main" id="{1CEC51C7-61FB-F312-498D-BDA195635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491" y="1035733"/>
            <a:ext cx="4781280" cy="4781280"/>
          </a:xfrm>
          <a:prstGeom prst="rect">
            <a:avLst/>
          </a:prstGeom>
        </p:spPr>
      </p:pic>
      <p:grpSp>
        <p:nvGrpSpPr>
          <p:cNvPr id="152" name="Bottom Right">
            <a:extLst>
              <a:ext uri="{FF2B5EF4-FFF2-40B4-BE49-F238E27FC236}">
                <a16:creationId xmlns:a16="http://schemas.microsoft.com/office/drawing/2014/main" id="{90EAE0D4-1FAB-4DD1-80AD-9922AABCB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987934E-3450-45B0-9A00-ECC4FE03B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4" name="Graphic 157">
              <a:extLst>
                <a:ext uri="{FF2B5EF4-FFF2-40B4-BE49-F238E27FC236}">
                  <a16:creationId xmlns:a16="http://schemas.microsoft.com/office/drawing/2014/main" id="{95FAB598-50D5-430C-A444-CC8E490D9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433B786-DAF3-4B40-B968-9603F2F08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9C07BF2-57A9-44D9-A237-4EE2A95F6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7A3DC67-ECE5-4E3D-A603-80581D437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158">
                <a:extLst>
                  <a:ext uri="{FF2B5EF4-FFF2-40B4-BE49-F238E27FC236}">
                    <a16:creationId xmlns:a16="http://schemas.microsoft.com/office/drawing/2014/main" id="{A80BD71D-861A-4A82-8A02-9A0DF6479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159">
                <a:extLst>
                  <a:ext uri="{FF2B5EF4-FFF2-40B4-BE49-F238E27FC236}">
                    <a16:creationId xmlns:a16="http://schemas.microsoft.com/office/drawing/2014/main" id="{481795FA-9E5B-4BA0-AF65-E84DC54A2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160">
                <a:extLst>
                  <a:ext uri="{FF2B5EF4-FFF2-40B4-BE49-F238E27FC236}">
                    <a16:creationId xmlns:a16="http://schemas.microsoft.com/office/drawing/2014/main" id="{E64E0A25-B94C-45A7-9715-EC7AC6FF6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161">
                <a:extLst>
                  <a:ext uri="{FF2B5EF4-FFF2-40B4-BE49-F238E27FC236}">
                    <a16:creationId xmlns:a16="http://schemas.microsoft.com/office/drawing/2014/main" id="{96BC9196-92B1-45F1-BB0F-B395B0F82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0F10725-9148-4570-8439-58EED6B7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44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F810656-A275-A6AB-9D52-21F02AE3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94" y="1074186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기대효과</a:t>
            </a:r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C4F5E0F-A319-67C7-C1E4-8A467C434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36942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56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3CB2-6F70-3BC0-2D4E-75548E1B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369123"/>
            <a:ext cx="10515600" cy="1325563"/>
          </a:xfrm>
        </p:spPr>
        <p:txBody>
          <a:bodyPr/>
          <a:lstStyle/>
          <a:p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의문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문화와 창의성의 관계</a:t>
            </a:r>
            <a:endParaRPr kumimoji="1" lang="ko-Kore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1601-7EF6-5102-BAB6-31872B371426}"/>
              </a:ext>
            </a:extLst>
          </p:cNvPr>
          <p:cNvSpPr txBox="1"/>
          <p:nvPr/>
        </p:nvSpPr>
        <p:spPr>
          <a:xfrm>
            <a:off x="6835775" y="1595010"/>
            <a:ext cx="51911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문화는 개인의 인지 과정이나 사회적 규범 및 조직을 통해 창의성에 영향을 주기 때문에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Morris &amp; Leung, 2010)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둘은 밀접한 관계에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.’ 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이재윤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김명언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문화와 창의성 개관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과거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현재 그리고 미래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한국심리학회지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일반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(2015.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Vol 34)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b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숭실대 문화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창의 관련 논문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만 건 이상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중국의 문화창의 정책을 시작으로 아시아권 국가에서 창의문화 </a:t>
            </a: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or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문화창의 라는 이름의 정책이 다수 시행</a:t>
            </a:r>
            <a:b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" altLang="ko-Kore-KR" b="0" i="0" u="none" strike="noStrike" dirty="0">
              <a:solidFill>
                <a:srgbClr val="000000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br>
              <a:rPr lang="en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br>
              <a:rPr lang="en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E43EFB3-DE22-804B-6BDF-BB77AD92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595010"/>
            <a:ext cx="6541318" cy="20862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1B4D9F3-6766-F791-53F7-ED7CBD75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46001"/>
            <a:ext cx="6541318" cy="12169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892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C2A44-6ED4-6A14-06A1-F2B3ED30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682625"/>
            <a:ext cx="5257800" cy="1325563"/>
          </a:xfrm>
        </p:spPr>
        <p:txBody>
          <a:bodyPr/>
          <a:lstStyle/>
          <a:p>
            <a:r>
              <a:rPr lang="en" altLang="ko-Kore-KR" sz="2800" b="0" i="0" u="none" strike="noStrike" dirty="0"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OECD</a:t>
            </a:r>
            <a:r>
              <a:rPr lang="ko-KR" altLang="en-US" sz="2800" b="0" i="0" u="none" strike="noStrike" dirty="0">
                <a:solidFill>
                  <a:schemeClr val="tx1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에서 진행한 문해력 조사</a:t>
            </a:r>
            <a:endParaRPr kumimoji="1" lang="ko-Kore-KR" altLang="en-US" sz="2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5E003B6-A530-48B5-6566-E0E4459F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2008188"/>
            <a:ext cx="5575300" cy="4559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1153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355A30A9-914D-3C5F-5A8A-0AE1A2902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439" r="-1" b="628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8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76A09B7-CBAC-69AD-CD2F-CE725D9C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90" y="4781352"/>
            <a:ext cx="10744649" cy="825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kern="1200" dirty="0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 schedule &amp; Division labor</a:t>
            </a:r>
            <a:endParaRPr kumimoji="1" lang="en-US" altLang="en-US" sz="4800" kern="1200" dirty="0">
              <a:solidFill>
                <a:srgbClr val="FFFFFF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78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46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89E31-2969-BED6-7088-917B8411E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674" y="-3087"/>
            <a:ext cx="6727555" cy="6861087"/>
          </a:xfrm>
        </p:spPr>
        <p:txBody>
          <a:bodyPr>
            <a:noAutofit/>
          </a:bodyPr>
          <a:lstStyle/>
          <a:p>
            <a:pPr>
              <a:lnSpc>
                <a:spcPct val="104000"/>
              </a:lnSpc>
              <a:buFont typeface="+mj-lt"/>
              <a:buAutoNum type="arabicPeriod"/>
            </a:pPr>
            <a:r>
              <a:rPr lang="ko-KR" altLang="en-US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프로젝트 목표와 계획</a:t>
            </a:r>
            <a:r>
              <a:rPr lang="en-US" altLang="ko-KR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프로젝트의 목표와 계획을 다시 한번 공유하고</a:t>
            </a:r>
            <a:r>
              <a:rPr lang="en-US" altLang="ko-KR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현재까지의 진행 상황과 예상되는 문제점 등을 설명</a:t>
            </a:r>
            <a:r>
              <a:rPr lang="en-US" altLang="ko-KR" sz="2000" strike="sngStrike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>
              <a:lnSpc>
                <a:spcPct val="104000"/>
              </a:lnSpc>
              <a:buFont typeface="+mj-lt"/>
              <a:buAutoNum type="arabicPeriod"/>
            </a:pP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데이터 수집과 </a:t>
            </a:r>
            <a:r>
              <a:rPr lang="ko-KR" altLang="en-US" sz="200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데이터 수집 방법과 데이터 </a:t>
            </a:r>
            <a:r>
              <a:rPr lang="ko-KR" altLang="en-US" sz="200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과정을 설명하고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수집한 데이터의 양과 품질 등을 분석</a:t>
            </a:r>
            <a:b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2023.05.10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회의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),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2023.05.13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회의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전체 인원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데이터 수집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영민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문학관련 데이터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성윤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영화관련 데이터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호건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여행관련 데이터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전처리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성일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추가적 데이터 수집 및 검토</a:t>
            </a:r>
            <a:endParaRPr lang="ko-KR" altLang="en-US" sz="200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04000"/>
              </a:lnSpc>
              <a:buFont typeface="+mj-lt"/>
              <a:buAutoNum type="arabicPeriod"/>
            </a:pP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분석 방법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분석에 사용한 알고리즘과 모델의 선택 이유와 설계 방법을 설명하고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데이터 분석 결과를 제시</a:t>
            </a:r>
            <a:b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2023.05.16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회의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),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2023.05.20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회의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+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추가회의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영민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문학관련 데이터 분석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성일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영화관련 데이터 분석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호건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여행관련 데이터 분석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성윤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분석한 데이터 바탕 결과제시</a:t>
            </a:r>
            <a:endParaRPr lang="ko-KR" altLang="en-US" sz="200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04000"/>
              </a:lnSpc>
              <a:buFont typeface="+mj-lt"/>
              <a:buAutoNum type="arabicPeriod"/>
            </a:pP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결과 해석과 시각화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분석 결과를 해석하여 프로젝트 목표와 부합하는지 검토하고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시각화 도구를 사용하여 결과를 쉽게 이해할 수 있도록 하기</a:t>
            </a:r>
            <a:r>
              <a:rPr lang="en-US" altLang="ko-KR" sz="200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200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Picture 6" descr="생산성 항목이 있는 책상">
            <a:extLst>
              <a:ext uri="{FF2B5EF4-FFF2-40B4-BE49-F238E27FC236}">
                <a16:creationId xmlns:a16="http://schemas.microsoft.com/office/drawing/2014/main" id="{EFBB7579-C5D5-C568-2C5C-E6E07D1AC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4" r="12224" b="-1"/>
          <a:stretch/>
        </p:blipFill>
        <p:spPr>
          <a:xfrm>
            <a:off x="6692900" y="10"/>
            <a:ext cx="5499100" cy="6857990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55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33609D13-CB83-4F4B-BB01-27F01BE4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BD156E-E42F-4CFB-89AD-312AEC75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8B96A24-322B-419A-847B-E8C600AA5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27E1425-F9A6-4F2D-8335-CBA7062B9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7DF7F24-8721-4CD5-AE3B-C72BCE288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0C58FE3-4394-46E8-9039-2D69C594B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2D8E899-B726-49F6-9C9F-59A314701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2131D2-A82F-4603-9B6A-EA00FEB82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CCDA1D5-C84B-470D-A2E1-5E51E8A85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BF2B54C-D2E2-4A3E-8DA8-E56D7375C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505F4D-B4C3-4EB9-9252-F7229CBD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640ADFF-3C27-3069-AF17-28DBFAC1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92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en-US" sz="4000" dirty="0">
                <a:solidFill>
                  <a:schemeClr val="tx2">
                    <a:alpha val="81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BM DoHyeon OTF" panose="020B0600000101010101" pitchFamily="34" charset="-127"/>
                <a:ea typeface="BM DoHyeon OTF" panose="020B0600000101010101" pitchFamily="34" charset="-127"/>
              </a:rPr>
              <a:t>Background &amp; Goals</a:t>
            </a:r>
            <a:endParaRPr kumimoji="1" lang="en-US" altLang="en-US" sz="4000" kern="1200" dirty="0">
              <a:solidFill>
                <a:schemeClr val="tx2">
                  <a:alpha val="81000"/>
                </a:schemeClr>
              </a:solidFill>
              <a:effectLst>
                <a:reflection stA="50000" endPos="65000" dist="50800" dir="5400000" sy="-100000" algn="bl" rotWithShape="0"/>
              </a:effectLs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Graphic 6" descr="과녁">
            <a:extLst>
              <a:ext uri="{FF2B5EF4-FFF2-40B4-BE49-F238E27FC236}">
                <a16:creationId xmlns:a16="http://schemas.microsoft.com/office/drawing/2014/main" id="{D6EB18E6-D41C-509F-A0DE-FA6B2F7B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001191"/>
            <a:ext cx="4781280" cy="4781280"/>
          </a:xfrm>
          <a:prstGeom prst="rect">
            <a:avLst/>
          </a:prstGeom>
        </p:spPr>
      </p:pic>
      <p:grpSp>
        <p:nvGrpSpPr>
          <p:cNvPr id="52" name="Top left">
            <a:extLst>
              <a:ext uri="{FF2B5EF4-FFF2-40B4-BE49-F238E27FC236}">
                <a16:creationId xmlns:a16="http://schemas.microsoft.com/office/drawing/2014/main" id="{FF47B612-7B2E-4A09-9B53-40BDE435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99A3C89-9112-4DA1-8BB8-8DE0F7A7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847D53-C868-4FD8-A29C-4C44BCBA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11266F6-080B-489F-9B02-B5C4DE4EB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A0BBAD6-8B87-4B31-89B8-E2C854FF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D79712E-3AD5-4656-A6A0-54C4087A0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1635E33-4458-4D3F-A1C4-264AC522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32BB39-F871-43E7-A232-C65BFFA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AE45D09-4993-4718-82A0-BA2217EB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Cross">
            <a:extLst>
              <a:ext uri="{FF2B5EF4-FFF2-40B4-BE49-F238E27FC236}">
                <a16:creationId xmlns:a16="http://schemas.microsoft.com/office/drawing/2014/main" id="{3BC5998F-E162-4A33-9E87-01942908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59320D-EB3E-4C80-8E86-8A18306B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7AF5EE-95F6-4B57-B8DD-5051D2EB9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843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Rectangle 519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01" name="Freeform: Shape 520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203" name="Freeform: Shape 520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205" name="Freeform: Shape 520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0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208" name="Freeform: Shape 520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9" name="Freeform: Shape 520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0" name="Freeform: Shape 520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1" name="Freeform: Shape 521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2" name="Freeform: Shape 521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3" name="Freeform: Shape 521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4" name="Freeform: Shape 521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1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217" name="Freeform: Shape 521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8" name="Freeform: Shape 521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9" name="Freeform: Shape 521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0" name="Freeform: Shape 521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1" name="Freeform: Shape 522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2" name="Freeform: Shape 522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3" name="Freeform: Shape 522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5225" name="Rectangle 5224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27" name="Rectangle 5226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29" name="Rectangle 5228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기생충' 봉준호, 역사적인 밤 오스카 석권 HD 월페이퍼">
            <a:extLst>
              <a:ext uri="{FF2B5EF4-FFF2-40B4-BE49-F238E27FC236}">
                <a16:creationId xmlns:a16="http://schemas.microsoft.com/office/drawing/2014/main" id="{3A277714-00E7-F899-7E94-F6C6BF71D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456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31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5232" name="Freeform: Shape 5231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3" name="Freeform: Shape 5232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4" name="Freeform: Shape 5233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5" name="Freeform: Shape 5234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6" name="Freeform: Shape 5235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37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5250" name="Freeform: Shape 5249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1" name="Freeform: Shape 5250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2" name="Freeform: Shape 5251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3" name="Freeform: Shape 5252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4" name="Freeform: Shape 5253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5" name="Freeform: Shape 5254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38" name="Freeform: Shape 5237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9" name="Freeform: Shape 5238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0" name="Freeform: Shape 5239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1" name="Freeform: Shape 5240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2" name="Freeform: Shape 5241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3" name="Freeform: Shape 5242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4" name="Freeform: Shape 5243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5" name="Freeform: Shape 5244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6" name="Freeform: Shape 5245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7" name="Freeform: Shape 5246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8" name="Freeform: Shape 5247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9" name="Freeform: Shape 5248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57" name="Group 5256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58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260" name="Freeform: Shape 5259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2" name="Freeform: Shape 5261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3" name="Freeform: Shape 5262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4" name="Freeform: Shape 5263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5" name="Freeform: Shape 5264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6" name="Freeform: Shape 5265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59" name="Freeform: Shape 5258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7859B0-AEF1-B4E5-E115-8A7A4B949163}"/>
              </a:ext>
            </a:extLst>
          </p:cNvPr>
          <p:cNvSpPr txBox="1"/>
          <p:nvPr/>
        </p:nvSpPr>
        <p:spPr>
          <a:xfrm>
            <a:off x="-25878" y="6508384"/>
            <a:ext cx="52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출처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무료 이미지 다운로드 사이트 </a:t>
            </a:r>
            <a:r>
              <a:rPr kumimoji="1" lang="en-US" altLang="ko-KR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Pxfuel</a:t>
            </a:r>
            <a:endParaRPr kumimoji="1" lang="ko-Kore-KR" altLang="en-US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58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4" name="Rectangle 63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95" name="Freeform: Shape 63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396" name="Freeform: Shape 633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397" name="Freeform: Shape 633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9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399" name="Freeform: Shape 633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0" name="Freeform: Shape 633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1" name="Freeform: Shape 633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2" name="Freeform: Shape 634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3" name="Freeform: Shape 634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4" name="Freeform: Shape 634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5" name="Freeform: Shape 634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0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407" name="Freeform: Shape 634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8" name="Freeform: Shape 634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9" name="Freeform: Shape 634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0" name="Freeform: Shape 634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1" name="Freeform: Shape 635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2" name="Freeform: Shape 635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3" name="Freeform: Shape 635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414" name="Rectangle 635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15" name="Rectangle 635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150" name="Picture 6" descr="BTS 2022, 정국 2022 HD 월페이퍼">
            <a:extLst>
              <a:ext uri="{FF2B5EF4-FFF2-40B4-BE49-F238E27FC236}">
                <a16:creationId xmlns:a16="http://schemas.microsoft.com/office/drawing/2014/main" id="{86B87F51-9EAB-4EAD-B9B1-243D2A3446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16" name="Rectangle 635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1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362" name="Freeform: Shape 636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8" name="Freeform: Shape 636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9" name="Freeform: Shape 636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0" name="Freeform: Shape 636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1" name="Freeform: Shape 636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2" name="Freeform: Shape 636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3" name="Freeform: Shape 636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37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73" name="Freeform: Shape 637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5" name="Freeform: Shape 637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6" name="Freeform: Shape 637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7" name="Freeform: Shape 637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7" name="Freeform: Shape 637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8" name="Freeform: Shape 637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9" name="Freeform: Shape 637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30" name="Freeform: Shape 637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9663C4-327E-413B-CB1E-854810E65A14}"/>
              </a:ext>
            </a:extLst>
          </p:cNvPr>
          <p:cNvSpPr txBox="1"/>
          <p:nvPr/>
        </p:nvSpPr>
        <p:spPr>
          <a:xfrm>
            <a:off x="-25878" y="6508384"/>
            <a:ext cx="52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출처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무료 이미지 다운로드 사이트 </a:t>
            </a:r>
            <a:r>
              <a:rPr kumimoji="1" lang="en-US" altLang="ko-KR" b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Pxfuel</a:t>
            </a:r>
            <a:endParaRPr kumimoji="1"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06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9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184" name="Freeform: Shape 718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5" name="Freeform: Shape 718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6" name="Freeform: Shape 718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7" name="Freeform: Shape 718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8" name="Freeform: Shape 718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9" name="Freeform: Shape 718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39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201" name="Rectangle 7200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03" name="Rectangle 7202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05" name="Rectangle 720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손흥민, '매우 미친 경기' 후 토트넘과 큰 꿈을 꾸는 손 HD 월페이퍼">
            <a:extLst>
              <a:ext uri="{FF2B5EF4-FFF2-40B4-BE49-F238E27FC236}">
                <a16:creationId xmlns:a16="http://schemas.microsoft.com/office/drawing/2014/main" id="{C5DF125C-4719-E399-4B7F-804274B84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00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7208" name="Freeform: Shape 7207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9" name="Freeform: Shape 7208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0" name="Freeform: Shape 7209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1" name="Freeform: Shape 7210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2" name="Freeform: Shape 7211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13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7226" name="Freeform: Shape 7225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7" name="Freeform: Shape 7226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8" name="Freeform: Shape 7227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9" name="Freeform: Shape 7228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0" name="Freeform: Shape 7229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1" name="Freeform: Shape 7230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14" name="Freeform: Shape 7213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5" name="Freeform: Shape 7214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6" name="Freeform: Shape 7215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7" name="Freeform: Shape 7216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8" name="Freeform: Shape 7217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9" name="Freeform: Shape 7218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1" name="Freeform: Shape 7219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1" name="Freeform: Shape 7220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2" name="Freeform: Shape 7221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3" name="Freeform: Shape 7222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4" name="Freeform: Shape 7223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5" name="Freeform: Shape 7224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33" name="Group 7232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234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236" name="Freeform: Shape 7235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7" name="Freeform: Shape 7236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8" name="Freeform: Shape 7237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9" name="Freeform: Shape 7238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0" name="Freeform: Shape 7239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1" name="Freeform: Shape 7240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2" name="Freeform: Shape 7241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35" name="Freeform: Shape 7234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C7EDB2-61E8-2DBB-CB73-CB38EAE17E99}"/>
              </a:ext>
            </a:extLst>
          </p:cNvPr>
          <p:cNvSpPr txBox="1"/>
          <p:nvPr/>
        </p:nvSpPr>
        <p:spPr>
          <a:xfrm>
            <a:off x="-25878" y="6508384"/>
            <a:ext cx="52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출처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무료 이미지 다운로드 사이트 </a:t>
            </a:r>
            <a:r>
              <a:rPr kumimoji="1" lang="en-US" altLang="ko-KR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Pxfuel</a:t>
            </a:r>
            <a:endParaRPr kumimoji="1" lang="ko-Kore-KR" altLang="en-US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2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DD41D-1003-9029-B43E-D72D2E6E9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750" y="2837816"/>
            <a:ext cx="3428500" cy="1182368"/>
          </a:xfrm>
        </p:spPr>
        <p:txBody>
          <a:bodyPr/>
          <a:lstStyle/>
          <a:p>
            <a:pPr marL="0" indent="0">
              <a:buNone/>
            </a:pPr>
            <a:r>
              <a:rPr kumimoji="1" lang="ko-Kore-KR" altLang="en-US" sz="6000" dirty="0">
                <a:latin typeface="BM JUA OTF" panose="02020603020101020101" pitchFamily="18" charset="-127"/>
                <a:ea typeface="BM JUA OTF" panose="02020603020101020101" pitchFamily="18" charset="-127"/>
              </a:rPr>
              <a:t>문화의</a:t>
            </a:r>
            <a:r>
              <a:rPr kumimoji="1" lang="ko-KR" altLang="en-US" sz="6000" dirty="0">
                <a:latin typeface="BM JUA OTF" panose="02020603020101020101" pitchFamily="18" charset="-127"/>
                <a:ea typeface="BM JUA OTF" panose="02020603020101020101" pitchFamily="18" charset="-127"/>
              </a:rPr>
              <a:t> 힘</a:t>
            </a:r>
            <a:r>
              <a:rPr kumimoji="1" lang="en-US" altLang="ko-KR" sz="60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6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88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DE8E4-A7A5-573E-DED2-3921CA88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212" y="0"/>
            <a:ext cx="5273641" cy="4048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75707-3CFD-3B9F-6273-40021918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83" y="1058131"/>
            <a:ext cx="8924274" cy="381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94542-049A-9222-D7E5-226364BFA434}"/>
              </a:ext>
            </a:extLst>
          </p:cNvPr>
          <p:cNvSpPr txBox="1"/>
          <p:nvPr/>
        </p:nvSpPr>
        <p:spPr>
          <a:xfrm>
            <a:off x="6264165" y="1070586"/>
            <a:ext cx="735725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0FC62-364C-1259-8117-6C469F68AA25}"/>
              </a:ext>
            </a:extLst>
          </p:cNvPr>
          <p:cNvSpPr txBox="1"/>
          <p:nvPr/>
        </p:nvSpPr>
        <p:spPr>
          <a:xfrm>
            <a:off x="9322676" y="1058131"/>
            <a:ext cx="367863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0FB5F87-2725-E0A4-8408-AC9C59747B50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6115917" y="905420"/>
            <a:ext cx="220717" cy="1289711"/>
          </a:xfrm>
          <a:prstGeom prst="bentConnector2">
            <a:avLst/>
          </a:prstGeom>
          <a:ln w="63500" cap="flat">
            <a:solidFill>
              <a:schemeClr val="tx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2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ADE8E4-A7A5-573E-DED2-3921CA88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212" y="0"/>
            <a:ext cx="5273641" cy="4048795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775707-3CFD-3B9F-6273-40021918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83" y="1058131"/>
            <a:ext cx="8924274" cy="381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94542-049A-9222-D7E5-226364BFA434}"/>
              </a:ext>
            </a:extLst>
          </p:cNvPr>
          <p:cNvSpPr txBox="1"/>
          <p:nvPr/>
        </p:nvSpPr>
        <p:spPr>
          <a:xfrm>
            <a:off x="6264165" y="1070586"/>
            <a:ext cx="735725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0FC62-364C-1259-8117-6C469F68AA25}"/>
              </a:ext>
            </a:extLst>
          </p:cNvPr>
          <p:cNvSpPr txBox="1"/>
          <p:nvPr/>
        </p:nvSpPr>
        <p:spPr>
          <a:xfrm>
            <a:off x="9322676" y="1058131"/>
            <a:ext cx="367863" cy="369332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0FB5F87-2725-E0A4-8408-AC9C59747B50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6115917" y="905420"/>
            <a:ext cx="220717" cy="1289711"/>
          </a:xfrm>
          <a:prstGeom prst="bentConnector2">
            <a:avLst/>
          </a:prstGeom>
          <a:ln w="63500" cap="flat">
            <a:solidFill>
              <a:schemeClr val="tx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71940E0-5634-981F-5C29-DF9EA99C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83" y="2067024"/>
            <a:ext cx="9433561" cy="199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745087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23">
      <a:majorFont>
        <a:latin typeface="Malgun Gothic Semilight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713</Words>
  <Application>Microsoft Macintosh PowerPoint</Application>
  <PresentationFormat>와이드스크린</PresentationFormat>
  <Paragraphs>121</Paragraphs>
  <Slides>29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Apple SD Gothic Neo</vt:lpstr>
      <vt:lpstr>AvenirNext LT Pro Medium</vt:lpstr>
      <vt:lpstr>BM DoHyeon OTF</vt:lpstr>
      <vt:lpstr>BM JUA OTF</vt:lpstr>
      <vt:lpstr>Malgun Gothic Semilight</vt:lpstr>
      <vt:lpstr>Arial</vt:lpstr>
      <vt:lpstr>Avenir Next LT Pro</vt:lpstr>
      <vt:lpstr>Calibri</vt:lpstr>
      <vt:lpstr>Segoe UI Semilight</vt:lpstr>
      <vt:lpstr>ExploreVTI</vt:lpstr>
      <vt:lpstr>팬데믹으로 인한 문화활동의 양상 분석</vt:lpstr>
      <vt:lpstr>목차  1. Background &amp; Goals  2. Data set   3. Expected results  4. Project schedule &amp; Division labor</vt:lpstr>
      <vt:lpstr>Background &amp; Goals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Keywords</vt:lpstr>
      <vt:lpstr>Data set</vt:lpstr>
      <vt:lpstr>2022와 2023 문화 예술 관람 현황 및 희망 분야  cols= 기간, 성별, 나이, 거주지, 수입,  작년 대비 증가 문화활동,  작년 대비 감소 문화 활동,  1순위 희망 문화 활동,  2순위 희망 문화활동  ”없음”이 많이 보임</vt:lpstr>
      <vt:lpstr>영화 관련 데이터</vt:lpstr>
      <vt:lpstr>PowerPoint 프레젠테이션</vt:lpstr>
      <vt:lpstr>PowerPoint 프레젠테이션</vt:lpstr>
      <vt:lpstr>여행 관련 데이터</vt:lpstr>
      <vt:lpstr>많은 사람들이 팬데믹 시기 여행을 원함</vt:lpstr>
      <vt:lpstr>PowerPoint 프레젠테이션</vt:lpstr>
      <vt:lpstr>문학 관련 데이터</vt:lpstr>
      <vt:lpstr>코로나 유행 전과 유행 중일 때 독서량 변화  cols = 년도, 분석달, 지역, 연령, 성별, 대출 수, 대출 멤버십 수 , 독서량    </vt:lpstr>
      <vt:lpstr>울산의 경우는?</vt:lpstr>
      <vt:lpstr>Expected results</vt:lpstr>
      <vt:lpstr>기대효과</vt:lpstr>
      <vt:lpstr>의문? 문화와 창의성의 관계</vt:lpstr>
      <vt:lpstr>OECD에서 진행한 문해력 조사</vt:lpstr>
      <vt:lpstr>Project schedule &amp; Division labor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팬데믹으로 인한 문화활동의 양상 분석</dc:title>
  <dc:creator>강영민</dc:creator>
  <cp:lastModifiedBy>강영민</cp:lastModifiedBy>
  <cp:revision>3</cp:revision>
  <dcterms:created xsi:type="dcterms:W3CDTF">2023-05-06T08:17:20Z</dcterms:created>
  <dcterms:modified xsi:type="dcterms:W3CDTF">2023-05-07T16:58:04Z</dcterms:modified>
</cp:coreProperties>
</file>